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6858000" cx="12192000"/>
  <p:notesSz cx="6858000" cy="9144000"/>
  <p:embeddedFontLst>
    <p:embeddedFont>
      <p:font typeface="Quattrocento Sans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7" roundtripDataSignature="AMtx7miPbr5XkYgLZKc7/YnqT9ess8b2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270D99-C227-432B-9697-A91552FC6F59}">
  <a:tblStyle styleId="{63270D99-C227-432B-9697-A91552FC6F5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QuattrocentoSans-italic.fntdata"/><Relationship Id="rId94" Type="http://schemas.openxmlformats.org/officeDocument/2006/relationships/font" Target="fonts/QuattrocentoSans-bold.fntdata"/><Relationship Id="rId97" Type="http://customschemas.google.com/relationships/presentationmetadata" Target="metadata"/><Relationship Id="rId96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QuattrocentoSans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So với giải thuật trước đó thì thanh ghi số bị nhân</a:t>
            </a:r>
            <a:r>
              <a:rPr lang="en-US"/>
              <a:t>, bộ ALU, thanh ghi số nhân tất cả đều 32 bits, chỉ có thanh ghi tích là khác – 64 bits;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 Trong mỗi </a:t>
            </a:r>
            <a:r>
              <a:rPr lang="en-US"/>
              <a:t>vòng lặp,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số chu kỳ xung clock tiêu tốn có thể giảm xuống chỉ còn 1 chu kỳ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0" name="Google Shape;90;p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"/>
          <p:cNvSpPr txBox="1"/>
          <p:nvPr/>
        </p:nvSpPr>
        <p:spPr>
          <a:xfrm>
            <a:off x="2665454" y="1347405"/>
            <a:ext cx="77127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134635" y="363971"/>
            <a:ext cx="59227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 học tập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Kỹ thuật máy tính </a:t>
            </a:r>
            <a:endParaRPr b="0" sz="3600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58446" y="1947569"/>
            <a:ext cx="113588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Training cuối học kỳ I năm học 2020-2021 </a:t>
            </a:r>
            <a:endParaRPr sz="4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-538482" y="2660204"/>
            <a:ext cx="1326896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Kiến trúc máy tính</a:t>
            </a:r>
            <a:endParaRPr b="1" sz="8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3403" y="4179083"/>
            <a:ext cx="2543534" cy="254353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2135235" y="5130708"/>
            <a:ext cx="453059" cy="369331"/>
          </a:xfrm>
          <a:custGeom>
            <a:rect b="b" l="l" r="r" t="t"/>
            <a:pathLst>
              <a:path extrusionOk="0" h="21600" w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25" lIns="19025" spcFirstLastPara="1" rIns="19025" wrap="square" tIns="19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u="none">
              <a:solidFill>
                <a:srgbClr val="44CEB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665454" y="508151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Email / Fanpage</a:t>
            </a:r>
            <a:endParaRPr b="0" sz="1800" u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665453" y="5397034"/>
            <a:ext cx="3074374" cy="1006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bht.ktmt@gmail.com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www.facebook.com/bht.ktmt</a:t>
            </a:r>
            <a:endParaRPr/>
          </a:p>
        </p:txBody>
      </p:sp>
      <p:sp>
        <p:nvSpPr>
          <p:cNvPr id="100" name="Google Shape;10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21" name="Google Shape;221;p1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2" name="Google Shape;222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734" y="50800"/>
            <a:ext cx="6858195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 txBox="1"/>
          <p:nvPr>
            <p:ph idx="1" type="body"/>
          </p:nvPr>
        </p:nvSpPr>
        <p:spPr>
          <a:xfrm>
            <a:off x="63500" y="3035522"/>
            <a:ext cx="5118135" cy="786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 Số bước lặp = số bit của A, B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63500" y="3711056"/>
            <a:ext cx="6338007" cy="1062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Số bit của tích = 2x (số bit của A, B)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/>
            </a:br>
            <a:endParaRPr b="1" sz="3240"/>
          </a:p>
        </p:txBody>
      </p:sp>
      <p:sp>
        <p:nvSpPr>
          <p:cNvPr id="227" name="Google Shape;227;p10"/>
          <p:cNvSpPr txBox="1"/>
          <p:nvPr/>
        </p:nvSpPr>
        <p:spPr>
          <a:xfrm>
            <a:off x="482954" y="1502118"/>
            <a:ext cx="38250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Phần cứng 3 thanh ghi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482954" y="2177652"/>
            <a:ext cx="21556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A * B </a:t>
            </a:r>
            <a:endParaRPr/>
          </a:p>
        </p:txBody>
      </p:sp>
      <p:grpSp>
        <p:nvGrpSpPr>
          <p:cNvPr id="229" name="Google Shape;229;p1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230" name="Google Shape;230;p1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" name="Google Shape;231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38" name="Google Shape;238;p1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9" name="Google Shape;239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40" name="Google Shape;240;p11"/>
          <p:cNvGraphicFramePr/>
          <p:nvPr/>
        </p:nvGraphicFramePr>
        <p:xfrm>
          <a:off x="693138" y="209637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908850"/>
                <a:gridCol w="4516050"/>
                <a:gridCol w="1552175"/>
                <a:gridCol w="2064275"/>
                <a:gridCol w="2064275"/>
              </a:tblGrid>
              <a:tr h="107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Lần lặp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Bước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Số nhân (B)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Số bị nhân</a:t>
                      </a:r>
                      <a:endParaRPr sz="2800" u="none" cap="none" strike="noStrike"/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(A)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Tích</a:t>
                      </a:r>
                      <a:endParaRPr sz="2800" u="none" cap="none" strike="noStrike"/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(C)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</a:tr>
              <a:tr h="107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0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Khởi tạo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n bit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2n bit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2n bit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Giá trị = 0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13554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1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1: Xét bit thứ 0 của B,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=0 : giữ nguyên,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=1 : C = C + A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…..</a:t>
                      </a:r>
                      <a:r>
                        <a:rPr lang="en-US" sz="2800" u="sng" cap="none" strike="noStrike"/>
                        <a:t>0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243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2: Dịch trái A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←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243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3: Dịch phải B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→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241" name="Google Shape;241;p11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03250" y="1311219"/>
            <a:ext cx="38250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Phần cứng 3 thanh ghi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244" name="Google Shape;244;p1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5" name="Google Shape;245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52" name="Google Shape;252;p1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3" name="Google Shape;25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12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603250" y="1311219"/>
            <a:ext cx="114088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VD1: 2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3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(sử dụng số 4 bit không dấu) theo cấu trúc phần cứng 3 thanh ghi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603250" y="1939392"/>
            <a:ext cx="41683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Giải: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2</a:t>
            </a:r>
            <a:r>
              <a:rPr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(10)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3</a:t>
            </a:r>
            <a:r>
              <a:rPr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(10)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0010</a:t>
            </a:r>
            <a:r>
              <a:rPr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0011</a:t>
            </a:r>
            <a:r>
              <a:rPr baseline="-2500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9610331" y="4056405"/>
            <a:ext cx="24018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quả: 0000 0110</a:t>
            </a:r>
            <a:endParaRPr/>
          </a:p>
        </p:txBody>
      </p:sp>
      <p:pic>
        <p:nvPicPr>
          <p:cNvPr id="258" name="Google Shape;258;p12"/>
          <p:cNvPicPr preferRelativeResize="0"/>
          <p:nvPr/>
        </p:nvPicPr>
        <p:blipFill rotWithShape="1">
          <a:blip r:embed="rId4">
            <a:alphaModFix/>
          </a:blip>
          <a:srcRect b="17990" l="28847" r="29553" t="48215"/>
          <a:stretch/>
        </p:blipFill>
        <p:spPr>
          <a:xfrm>
            <a:off x="398206" y="2439636"/>
            <a:ext cx="8775291" cy="4182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260" name="Google Shape;260;p1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" name="Google Shape;26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68" name="Google Shape;268;p1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9" name="Google Shape;269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0177" y="0"/>
            <a:ext cx="64183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3"/>
          <p:cNvSpPr txBox="1"/>
          <p:nvPr>
            <p:ph idx="1" type="body"/>
          </p:nvPr>
        </p:nvSpPr>
        <p:spPr>
          <a:xfrm>
            <a:off x="0" y="3123586"/>
            <a:ext cx="5118135" cy="786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 Số bước lặp = số bit của A, B</a:t>
            </a:r>
            <a:endParaRPr/>
          </a:p>
        </p:txBody>
      </p:sp>
      <p:sp>
        <p:nvSpPr>
          <p:cNvPr id="272" name="Google Shape;272;p13"/>
          <p:cNvSpPr txBox="1"/>
          <p:nvPr/>
        </p:nvSpPr>
        <p:spPr>
          <a:xfrm>
            <a:off x="0" y="3799120"/>
            <a:ext cx="6338007" cy="1062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Số bit của tích = 2x (số bit của A, B)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"/>
          <p:cNvSpPr txBox="1"/>
          <p:nvPr/>
        </p:nvSpPr>
        <p:spPr>
          <a:xfrm>
            <a:off x="482954" y="1502118"/>
            <a:ext cx="38250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Phần cứng 2 thanh ghi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/>
            </a:br>
            <a:endParaRPr b="1" sz="3240"/>
          </a:p>
        </p:txBody>
      </p:sp>
      <p:sp>
        <p:nvSpPr>
          <p:cNvPr id="275" name="Google Shape;275;p13"/>
          <p:cNvSpPr/>
          <p:nvPr/>
        </p:nvSpPr>
        <p:spPr>
          <a:xfrm>
            <a:off x="511374" y="2273346"/>
            <a:ext cx="21556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A * B </a:t>
            </a:r>
            <a:endParaRPr/>
          </a:p>
        </p:txBody>
      </p:sp>
      <p:grpSp>
        <p:nvGrpSpPr>
          <p:cNvPr id="276" name="Google Shape;276;p1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277" name="Google Shape;277;p1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85" name="Google Shape;285;p1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6" name="Google Shape;28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14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603250" y="1311219"/>
            <a:ext cx="38250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Phần cứng 2 thanh ghi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p14"/>
          <p:cNvGraphicFramePr/>
          <p:nvPr/>
        </p:nvGraphicFramePr>
        <p:xfrm>
          <a:off x="322006" y="226255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988150"/>
                <a:gridCol w="6091075"/>
                <a:gridCol w="2266900"/>
                <a:gridCol w="2201875"/>
              </a:tblGrid>
              <a:tr h="1217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Lần lặp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Bước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Số bị nhân</a:t>
                      </a:r>
                      <a:endParaRPr sz="4400" u="none" cap="none" strike="noStrike"/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(A)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Số nhân (B) / Tích (C)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8DA9DB"/>
                    </a:solidFill>
                  </a:tcPr>
                </a:tc>
              </a:tr>
              <a:tr h="95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0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Khởi tạo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n bit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2n bit</a:t>
                      </a:r>
                      <a:endParaRPr sz="4400" u="none" cap="none" strike="noStrike"/>
                    </a:p>
                    <a:p>
                      <a:pPr indent="0" lvl="0" marL="0" marR="0" rtl="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Giá trị = B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15716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1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1: Xét bit thứ 0 của B,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= 0 : giữ nguyên,</a:t>
                      </a:r>
                      <a:endParaRPr sz="4400" u="none" cap="none" strike="noStrike"/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=1 : nửa cao C = nửa cao C + A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…..</a:t>
                      </a:r>
                      <a:r>
                        <a:rPr lang="en-US" sz="2800" u="sng" cap="none" strike="noStrike"/>
                        <a:t>0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79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2: Dịch phải B / C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 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→</a:t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grpSp>
        <p:nvGrpSpPr>
          <p:cNvPr id="290" name="Google Shape;290;p1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291" name="Google Shape;291;p1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2" name="Google Shape;29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99" name="Google Shape;299;p1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0" name="Google Shape;30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15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493043" y="1600870"/>
            <a:ext cx="521809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VD2: 50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(8)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23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(8)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?,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 cấu trúc phần cứng 2 thanh ghi </a:t>
            </a:r>
            <a:endParaRPr/>
          </a:p>
        </p:txBody>
      </p:sp>
      <p:sp>
        <p:nvSpPr>
          <p:cNvPr id="303" name="Google Shape;303;p15"/>
          <p:cNvSpPr txBox="1"/>
          <p:nvPr/>
        </p:nvSpPr>
        <p:spPr>
          <a:xfrm>
            <a:off x="251982" y="2801666"/>
            <a:ext cx="53715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Giải: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50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(8)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23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(8)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101000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010011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758446" y="3841032"/>
            <a:ext cx="34905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quả: 00101111 1000</a:t>
            </a:r>
            <a:endParaRPr/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4">
            <a:alphaModFix/>
          </a:blip>
          <a:srcRect b="11768" l="29623" r="28805" t="13071"/>
          <a:stretch/>
        </p:blipFill>
        <p:spPr>
          <a:xfrm>
            <a:off x="5642416" y="739348"/>
            <a:ext cx="6486083" cy="6118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07" name="Google Shape;307;p1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" name="Google Shape;30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315" name="Google Shape;315;p1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6" name="Google Shape;31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16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nhân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1061530" y="1973307"/>
            <a:ext cx="1006894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Nhân trong MIPS: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Lệnh: multu (số không dấu), mult (số có dấu)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Thanh ghi chứa kết quả: Hi (nửa cao) và Lo (nửa thấp)</a:t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20" name="Google Shape;320;p1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1" name="Google Shape;32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328" name="Google Shape;328;p1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" name="Google Shape;32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17"/>
          <p:cNvSpPr txBox="1"/>
          <p:nvPr/>
        </p:nvSpPr>
        <p:spPr>
          <a:xfrm>
            <a:off x="903348" y="1431385"/>
            <a:ext cx="18229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Giải thuật </a:t>
            </a:r>
            <a:endParaRPr/>
          </a:p>
        </p:txBody>
      </p:sp>
      <p:sp>
        <p:nvSpPr>
          <p:cNvPr id="331" name="Google Shape;331;p1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chia </a:t>
            </a:r>
            <a:br>
              <a:rPr b="1" lang="en-US" sz="3240"/>
            </a:br>
            <a:endParaRPr b="1" sz="3240"/>
          </a:p>
        </p:txBody>
      </p:sp>
      <p:pic>
        <p:nvPicPr>
          <p:cNvPr id="332" name="Google Shape;3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73" y="2409679"/>
            <a:ext cx="5108567" cy="384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7517" y="128588"/>
            <a:ext cx="5108566" cy="660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1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35" name="Google Shape;335;p1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6" name="Google Shape;336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343" name="Google Shape;343;p1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4" name="Google Shape;34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18"/>
          <p:cNvSpPr txBox="1"/>
          <p:nvPr/>
        </p:nvSpPr>
        <p:spPr>
          <a:xfrm>
            <a:off x="794448" y="1690688"/>
            <a:ext cx="20574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A / B </a:t>
            </a:r>
            <a:endParaRPr/>
          </a:p>
        </p:txBody>
      </p:sp>
      <p:sp>
        <p:nvSpPr>
          <p:cNvPr id="346" name="Google Shape;346;p18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chia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aphicFrame>
        <p:nvGraphicFramePr>
          <p:cNvPr id="347" name="Google Shape;347;p18"/>
          <p:cNvGraphicFramePr/>
          <p:nvPr/>
        </p:nvGraphicFramePr>
        <p:xfrm>
          <a:off x="5092700" y="148589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647700"/>
                <a:gridCol w="2603500"/>
                <a:gridCol w="986200"/>
                <a:gridCol w="1350600"/>
                <a:gridCol w="1371600"/>
              </a:tblGrid>
              <a:tr h="91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Lần lặp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Bước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Thương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(Q)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Số chia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(B)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Số dư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(R)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</a:tr>
              <a:tr h="138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Khởi tạo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bit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2n bit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Nửa cao = B, nửa thấp = 0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2n bit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Nửa cao = 0, nửa thấp = A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424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1: R = R - B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 = R - B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15778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2: Nếu R &lt; 0, R = R + B, dịch trái Q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Nếu R &gt; 0, dịch trái Q,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gán bit thứ 0 thành 1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424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3: Dịch phải B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→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348" name="Google Shape;348;p18"/>
          <p:cNvSpPr txBox="1"/>
          <p:nvPr/>
        </p:nvSpPr>
        <p:spPr>
          <a:xfrm>
            <a:off x="245873" y="2571096"/>
            <a:ext cx="45246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Số bước lặp = (số bit A, B) + 1</a:t>
            </a:r>
            <a:endParaRPr/>
          </a:p>
        </p:txBody>
      </p:sp>
      <p:grpSp>
        <p:nvGrpSpPr>
          <p:cNvPr id="349" name="Google Shape;349;p1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50" name="Google Shape;350;p1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1" name="Google Shape;351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" name="Google Shape;35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1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358" name="Google Shape;358;p1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" name="Google Shape;35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19"/>
          <p:cNvSpPr txBox="1"/>
          <p:nvPr/>
        </p:nvSpPr>
        <p:spPr>
          <a:xfrm>
            <a:off x="758446" y="1459855"/>
            <a:ext cx="73437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VD: Thực hiệp phép chia 7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2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hay 0111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0010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61" name="Google Shape;361;p1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chia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pic>
        <p:nvPicPr>
          <p:cNvPr id="362" name="Google Shape;3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50" y="2231084"/>
            <a:ext cx="8314931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9"/>
          <p:cNvSpPr txBox="1"/>
          <p:nvPr/>
        </p:nvSpPr>
        <p:spPr>
          <a:xfrm>
            <a:off x="9337281" y="4001572"/>
            <a:ext cx="24229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Thương: 0011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Dư: 0000 0001</a:t>
            </a:r>
            <a:endParaRPr/>
          </a:p>
        </p:txBody>
      </p:sp>
      <p:grpSp>
        <p:nvGrpSpPr>
          <p:cNvPr id="364" name="Google Shape;364;p1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65" name="Google Shape;365;p1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" name="Google Shape;36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838200" y="2182743"/>
            <a:ext cx="10515600" cy="363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1. Các phép toán số học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2. Datapath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3. Pipeline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4. Củng cố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8" name="Google Shape;108;p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373" name="Google Shape;373;p2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4" name="Google Shape;37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20"/>
          <p:cNvSpPr txBox="1"/>
          <p:nvPr/>
        </p:nvSpPr>
        <p:spPr>
          <a:xfrm>
            <a:off x="758446" y="1797041"/>
            <a:ext cx="97161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Dấu của số dư: Số dư = Số bị chia – (Thương × Số chia)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chia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377" name="Google Shape;377;p2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78" name="Google Shape;378;p2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9" name="Google Shape;37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20"/>
          <p:cNvSpPr txBox="1"/>
          <p:nvPr/>
        </p:nvSpPr>
        <p:spPr>
          <a:xfrm>
            <a:off x="800621" y="2705969"/>
            <a:ext cx="1006894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Chia trong MIPS: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Lệnh: divu (số không dấu), div (số có dấu)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Thanh ghi chứa kết quả: Hi (phần dư) và Lo (thương)</a:t>
            </a:r>
            <a:endParaRPr/>
          </a:p>
        </p:txBody>
      </p:sp>
      <p:sp>
        <p:nvSpPr>
          <p:cNvPr id="381" name="Google Shape;38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387" name="Google Shape;387;p2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8" name="Google Shape;38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21"/>
          <p:cNvSpPr txBox="1"/>
          <p:nvPr>
            <p:ph idx="1" type="body"/>
          </p:nvPr>
        </p:nvSpPr>
        <p:spPr>
          <a:xfrm>
            <a:off x="945124" y="1875747"/>
            <a:ext cx="10111115" cy="3820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Quy trình thực thi lệnh</a:t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Nạp lệnh (Fetch)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Giải mã (Decode)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ALU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Truy xuất vùng nhớ (Memory Access)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Lưu trữ (Result Write)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Hiện thực</a:t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 Ví dụ</a:t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t/>
            </a:r>
            <a:endParaRPr sz="333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Datapath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391;p2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392" name="Google Shape;392;p2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3" name="Google Shape;39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4" name="Google Shape;39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00" name="Google Shape;400;p2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1" name="Google Shape;40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22"/>
          <p:cNvSpPr txBox="1"/>
          <p:nvPr/>
        </p:nvSpPr>
        <p:spPr>
          <a:xfrm>
            <a:off x="1099249" y="1893888"/>
            <a:ext cx="499675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Instruction Fetch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Nạp lệnh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Instruction Decode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Giải mã và lấy các toán hạng cần thiết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ALU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Giai đoạn sử dụng ALU hay giai đoạn thực thi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Memory Access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Giai đoạn truy xuất vùng nhớ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Result Write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Giai đoạn ghi lại kết quả/ lưu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2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Quy trình thực thi lệnh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pic>
        <p:nvPicPr>
          <p:cNvPr id="404" name="Google Shape;40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6161" y="1690688"/>
            <a:ext cx="3073400" cy="477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06" name="Google Shape;406;p2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7" name="Google Shape;40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14" name="Google Shape;414;p2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5" name="Google Shape;41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23"/>
          <p:cNvSpPr txBox="1"/>
          <p:nvPr/>
        </p:nvSpPr>
        <p:spPr>
          <a:xfrm>
            <a:off x="1206500" y="1511449"/>
            <a:ext cx="49967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Bảng mô tả với 1 số lệnh cơ bản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Quy trình thực thi lệnh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pic>
        <p:nvPicPr>
          <p:cNvPr id="418" name="Google Shape;4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380" y="2255541"/>
            <a:ext cx="9247239" cy="4196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20" name="Google Shape;420;p2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1" name="Google Shape;42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28" name="Google Shape;428;p2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9" name="Google Shape;42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24"/>
          <p:cNvSpPr txBox="1"/>
          <p:nvPr/>
        </p:nvSpPr>
        <p:spPr>
          <a:xfrm>
            <a:off x="410973" y="2231579"/>
            <a:ext cx="499675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thanh ghi PC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 = PC + 4 (lệnh branch, jump là ngoại lệ)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 quả: 32 bit mã lệnh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Nạp lệnh (Fetch)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pic>
        <p:nvPicPr>
          <p:cNvPr id="432" name="Google Shape;43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7724" y="1690688"/>
            <a:ext cx="6631876" cy="4937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34" name="Google Shape;434;p2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5" name="Google Shape;43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2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42" name="Google Shape;442;p2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3" name="Google Shape;44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25"/>
          <p:cNvSpPr txBox="1"/>
          <p:nvPr/>
        </p:nvSpPr>
        <p:spPr>
          <a:xfrm>
            <a:off x="410973" y="2832358"/>
            <a:ext cx="4996751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Đầu vào: địa chỉ của lệnh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Đầu ra: nội dung lệnh tương ứng với địa chỉ 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5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Nạp lệnh (Fetch)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sp>
        <p:nvSpPr>
          <p:cNvPr id="446" name="Google Shape;446;p25"/>
          <p:cNvSpPr txBox="1"/>
          <p:nvPr/>
        </p:nvSpPr>
        <p:spPr>
          <a:xfrm>
            <a:off x="603250" y="1536412"/>
            <a:ext cx="52079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 Instruction memory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7480" y="1828800"/>
            <a:ext cx="4890070" cy="4466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2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49" name="Google Shape;449;p2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0" name="Google Shape;45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2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57" name="Google Shape;457;p2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8" name="Google Shape;45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9" name="Google Shape;459;p26"/>
          <p:cNvSpPr txBox="1"/>
          <p:nvPr/>
        </p:nvSpPr>
        <p:spPr>
          <a:xfrm>
            <a:off x="410973" y="1584754"/>
            <a:ext cx="1140002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Magic of clock: PC được đọc trong nửa clock đầu và cập nhật thành PC + 4 trong lần kích cạnh liên tiếp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6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Nạp lệnh (Fetch)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pic>
        <p:nvPicPr>
          <p:cNvPr id="461" name="Google Shape;46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21" y="2819105"/>
            <a:ext cx="10988040" cy="3596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2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63" name="Google Shape;463;p2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4" name="Google Shape;46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71" name="Google Shape;471;p2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2" name="Google Shape;47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2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Giải mã (Decode)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474" name="Google Shape;474;p2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75" name="Google Shape;475;p2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27"/>
          <p:cNvSpPr txBox="1"/>
          <p:nvPr/>
        </p:nvSpPr>
        <p:spPr>
          <a:xfrm>
            <a:off x="758446" y="1506526"/>
            <a:ext cx="1047939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Đầu vào: mã lệnh cần thực thi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Đầu ra: phép tính và các toán hạng cần thiết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378" y="2906395"/>
            <a:ext cx="9443243" cy="381544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2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85" name="Google Shape;485;p2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28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Giải mã (Decode)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488" name="Google Shape;488;p2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489" name="Google Shape;489;p2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0" name="Google Shape;49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28"/>
          <p:cNvSpPr txBox="1"/>
          <p:nvPr/>
        </p:nvSpPr>
        <p:spPr>
          <a:xfrm>
            <a:off x="743206" y="2474225"/>
            <a:ext cx="4701450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RegWrite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tín hiệu điều khiển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 phép ghi vào một thanh ghi hay không.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RegWrite = 1(True) = Write,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RegWrite = 0(False) = No Write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8677" y="2142629"/>
            <a:ext cx="6433149" cy="401963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499" name="Google Shape;499;p2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0" name="Google Shape;50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2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Giải mã (Decode)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02" name="Google Shape;502;p2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03" name="Google Shape;503;p2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4" name="Google Shape;50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29"/>
          <p:cNvSpPr txBox="1"/>
          <p:nvPr/>
        </p:nvSpPr>
        <p:spPr>
          <a:xfrm>
            <a:off x="758446" y="1401514"/>
            <a:ext cx="107974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một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multiplexer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để lựa chọn chỉ số thanh ghi cho ngõ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register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chính xác trên từng loại lệnh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49" y="2428125"/>
            <a:ext cx="7586593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9"/>
          <p:cNvSpPr txBox="1"/>
          <p:nvPr/>
        </p:nvSpPr>
        <p:spPr>
          <a:xfrm>
            <a:off x="8189842" y="2879610"/>
            <a:ext cx="3869635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RegDst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điều khiển chọn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Inst[20:16] hay [15:11] để đưa vào ngõ </a:t>
            </a: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register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0313" y="5094462"/>
            <a:ext cx="5711686" cy="166753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758446" y="2199321"/>
            <a:ext cx="4424680" cy="2969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 Phép cộng 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 Phép trừ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 Phép nhân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 Phép chia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Các phép toán số học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8" name="Google Shape;118;p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3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515" name="Google Shape;515;p3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6" name="Google Shape;51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" name="Google Shape;517;p3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Giải mã (Decode)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18" name="Google Shape;518;p3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19" name="Google Shape;519;p3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" name="Google Shape;52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30"/>
          <p:cNvSpPr txBox="1"/>
          <p:nvPr/>
        </p:nvSpPr>
        <p:spPr>
          <a:xfrm>
            <a:off x="758446" y="1333500"/>
            <a:ext cx="1042837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Sử dụng một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multiplexer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để chọn chính xác toán hạng thứ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Sign extend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khối mở rộng số tức thời 16 bit thành 32 bit</a:t>
            </a:r>
            <a:endParaRPr/>
          </a:p>
        </p:txBody>
      </p:sp>
      <p:sp>
        <p:nvSpPr>
          <p:cNvPr id="522" name="Google Shape;522;p30"/>
          <p:cNvSpPr txBox="1"/>
          <p:nvPr/>
        </p:nvSpPr>
        <p:spPr>
          <a:xfrm>
            <a:off x="8468139" y="3749999"/>
            <a:ext cx="3591338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ALUSrc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điều khiển để chọn “Read data 2” hay giá trị của Inst[15:0] (đã được mở rộng có dấu) cho toán hạng thứ hai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39" y="2266200"/>
            <a:ext cx="78105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530" name="Google Shape;530;p3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1" name="Google Shape;53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31"/>
          <p:cNvSpPr txBox="1"/>
          <p:nvPr>
            <p:ph type="title"/>
          </p:nvPr>
        </p:nvSpPr>
        <p:spPr>
          <a:xfrm>
            <a:off x="1591566" y="547899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Giải mã (Decode)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34" name="Google Shape;534;p3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5" name="Google Shape;535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6" name="Google Shape;53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7177" y="1676316"/>
            <a:ext cx="9007258" cy="507131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1"/>
          <p:cNvSpPr txBox="1"/>
          <p:nvPr/>
        </p:nvSpPr>
        <p:spPr>
          <a:xfrm>
            <a:off x="1070259" y="1586114"/>
            <a:ext cx="15840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Tổng kết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544" name="Google Shape;544;p3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5" name="Google Shape;545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p32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ALU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48" name="Google Shape;548;p3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9" name="Google Shape;54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32"/>
          <p:cNvSpPr txBox="1"/>
          <p:nvPr/>
        </p:nvSpPr>
        <p:spPr>
          <a:xfrm>
            <a:off x="758446" y="1429500"/>
            <a:ext cx="1047939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vào: Các thao tác (operation) và toán hạng (operand(s))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ra: kết quả phép tính logic hoặc địa chỉ cung cấp cho memory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066" y="2648445"/>
            <a:ext cx="8808630" cy="379154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3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558" name="Google Shape;558;p3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9" name="Google Shape;559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3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ALU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61" name="Google Shape;561;p3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62" name="Google Shape;562;p3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3" name="Google Shape;56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33"/>
          <p:cNvSpPr txBox="1"/>
          <p:nvPr/>
        </p:nvSpPr>
        <p:spPr>
          <a:xfrm>
            <a:off x="945124" y="1646657"/>
            <a:ext cx="16828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 ALU</a:t>
            </a:r>
            <a:endParaRPr/>
          </a:p>
        </p:txBody>
      </p:sp>
      <p:pic>
        <p:nvPicPr>
          <p:cNvPr id="565" name="Google Shape;56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4980" y="2373716"/>
            <a:ext cx="4439959" cy="341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3"/>
          <p:cNvSpPr txBox="1"/>
          <p:nvPr/>
        </p:nvSpPr>
        <p:spPr>
          <a:xfrm>
            <a:off x="414984" y="2708176"/>
            <a:ext cx="583095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ra: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Kết quả của phép toán số học hoặc logic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Một bit tín hiệu để chỉ ra rằng kết quả có bằng 0 hay không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573" name="Google Shape;573;p3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4" name="Google Shape;574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" name="Google Shape;575;p3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ALU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76" name="Google Shape;576;p3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77" name="Google Shape;577;p3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8" name="Google Shape;57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34"/>
          <p:cNvSpPr txBox="1"/>
          <p:nvPr/>
        </p:nvSpPr>
        <p:spPr>
          <a:xfrm>
            <a:off x="945124" y="1646657"/>
            <a:ext cx="33436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ALUcontrol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4980" y="2373716"/>
            <a:ext cx="4439959" cy="34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848" y="2673253"/>
            <a:ext cx="4108173" cy="320165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588" name="Google Shape;588;p3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9" name="Google Shape;58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0" name="Google Shape;590;p35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ALU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591" name="Google Shape;591;p3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592" name="Google Shape;592;p3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3" name="Google Shape;59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35"/>
          <p:cNvSpPr txBox="1"/>
          <p:nvPr/>
        </p:nvSpPr>
        <p:spPr>
          <a:xfrm>
            <a:off x="743206" y="1369384"/>
            <a:ext cx="107974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Lệnh không nhánh/nhảy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5"/>
          <p:cNvSpPr txBox="1"/>
          <p:nvPr/>
        </p:nvSpPr>
        <p:spPr>
          <a:xfrm>
            <a:off x="8587409" y="3749999"/>
            <a:ext cx="347206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ALUcontrol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 lập giá trị cho ALUcontrol cần sử dụng trường opcode và funct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73" y="2006600"/>
            <a:ext cx="80391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603" name="Google Shape;603;p3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4" name="Google Shape;604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36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ALU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606" name="Google Shape;606;p3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607" name="Google Shape;607;p3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8" name="Google Shape;60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36"/>
          <p:cNvSpPr txBox="1"/>
          <p:nvPr/>
        </p:nvSpPr>
        <p:spPr>
          <a:xfrm>
            <a:off x="743206" y="1276730"/>
            <a:ext cx="107974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Lệnh rẽ nhánh/nhảy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6"/>
          <p:cNvSpPr txBox="1"/>
          <p:nvPr/>
        </p:nvSpPr>
        <p:spPr>
          <a:xfrm>
            <a:off x="8587409" y="3749999"/>
            <a:ext cx="3472068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PCSrc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điều khiển để lựa chọn giữa (PC+4) hoặc địa chỉ đích mà lệnh nhánh/nhảy sẽ nhảy tới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28" y="1772316"/>
            <a:ext cx="7432846" cy="500856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618" name="Google Shape;618;p3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9" name="Google Shape;61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3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Truy xuất vùng nhớ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621" name="Google Shape;621;p3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622" name="Google Shape;622;p3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3" name="Google Shape;62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4" name="Google Shape;6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185" y="2773578"/>
            <a:ext cx="9247239" cy="4084422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7"/>
          <p:cNvSpPr txBox="1"/>
          <p:nvPr/>
        </p:nvSpPr>
        <p:spPr>
          <a:xfrm>
            <a:off x="758446" y="1429500"/>
            <a:ext cx="104793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vào: Kết quả tính toán được dùng làm địa chỉ vùng nhớ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ra: Kết quả được lưu trữ lại (nếu cần)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3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632" name="Google Shape;632;p3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3" name="Google Shape;63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38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Truy xuất vùng nhớ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636" name="Google Shape;636;p3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7" name="Google Shape;63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8" name="Google Shape;638;p38"/>
          <p:cNvSpPr txBox="1"/>
          <p:nvPr/>
        </p:nvSpPr>
        <p:spPr>
          <a:xfrm>
            <a:off x="945124" y="1646657"/>
            <a:ext cx="31630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 Data Memory</a:t>
            </a:r>
            <a:endParaRPr/>
          </a:p>
        </p:txBody>
      </p:sp>
      <p:sp>
        <p:nvSpPr>
          <p:cNvPr id="639" name="Google Shape;639;p38"/>
          <p:cNvSpPr txBox="1"/>
          <p:nvPr/>
        </p:nvSpPr>
        <p:spPr>
          <a:xfrm>
            <a:off x="493043" y="2677673"/>
            <a:ext cx="5830957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vào: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Address: Địa chỉ vùng nhớ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Data: Dữ liệu sẽ được ghi vào vùng nhớ (sw)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điều khiển: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đọc (MemRead ) và ghi (MemWrite);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một tín hiệu được bật lên tại bất kì một thời điểm nào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Đầu ra: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 liệu được đọc từ vùng nhớ (lw)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38"/>
          <p:cNvGrpSpPr/>
          <p:nvPr/>
        </p:nvGrpSpPr>
        <p:grpSpPr>
          <a:xfrm>
            <a:off x="7103165" y="2158273"/>
            <a:ext cx="4293705" cy="3737038"/>
            <a:chOff x="0" y="63199"/>
            <a:chExt cx="2667000" cy="2597260"/>
          </a:xfrm>
        </p:grpSpPr>
        <p:sp>
          <p:nvSpPr>
            <p:cNvPr id="641" name="Google Shape;641;p38"/>
            <p:cNvSpPr/>
            <p:nvPr/>
          </p:nvSpPr>
          <p:spPr>
            <a:xfrm>
              <a:off x="457200" y="584200"/>
              <a:ext cx="1524000" cy="1524000"/>
            </a:xfrm>
            <a:prstGeom prst="rect">
              <a:avLst/>
            </a:prstGeom>
            <a:solidFill>
              <a:srgbClr val="FFFFCC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2" name="Google Shape;642;p38"/>
            <p:cNvCxnSpPr/>
            <p:nvPr/>
          </p:nvCxnSpPr>
          <p:spPr>
            <a:xfrm>
              <a:off x="1981200" y="1346200"/>
              <a:ext cx="685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3" name="Google Shape;643;p38"/>
            <p:cNvSpPr txBox="1"/>
            <p:nvPr/>
          </p:nvSpPr>
          <p:spPr>
            <a:xfrm>
              <a:off x="812578" y="1772344"/>
              <a:ext cx="910262" cy="215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C00000"/>
                  </a:solidFill>
                  <a:latin typeface="Verdana"/>
                  <a:ea typeface="Verdana"/>
                  <a:cs typeface="Verdana"/>
                  <a:sym typeface="Verdana"/>
                </a:rPr>
                <a:t>DataMemory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8"/>
            <p:cNvSpPr txBox="1"/>
            <p:nvPr/>
          </p:nvSpPr>
          <p:spPr>
            <a:xfrm>
              <a:off x="491782" y="813078"/>
              <a:ext cx="617529" cy="215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Address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8"/>
            <p:cNvSpPr txBox="1"/>
            <p:nvPr/>
          </p:nvSpPr>
          <p:spPr>
            <a:xfrm>
              <a:off x="1222284" y="1251065"/>
              <a:ext cx="758917" cy="215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Read Data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6" name="Google Shape;646;p38"/>
            <p:cNvGrpSpPr/>
            <p:nvPr/>
          </p:nvGrpSpPr>
          <p:grpSpPr>
            <a:xfrm>
              <a:off x="0" y="889000"/>
              <a:ext cx="457200" cy="685800"/>
              <a:chOff x="0" y="889000"/>
              <a:chExt cx="838200" cy="685800"/>
            </a:xfrm>
          </p:grpSpPr>
          <p:cxnSp>
            <p:nvCxnSpPr>
              <p:cNvPr id="647" name="Google Shape;647;p38"/>
              <p:cNvCxnSpPr/>
              <p:nvPr/>
            </p:nvCxnSpPr>
            <p:spPr>
              <a:xfrm>
                <a:off x="0" y="889000"/>
                <a:ext cx="838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8" name="Google Shape;648;p38"/>
              <p:cNvCxnSpPr/>
              <p:nvPr/>
            </p:nvCxnSpPr>
            <p:spPr>
              <a:xfrm>
                <a:off x="0" y="1574800"/>
                <a:ext cx="838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649" name="Google Shape;649;p38"/>
            <p:cNvSpPr txBox="1"/>
            <p:nvPr/>
          </p:nvSpPr>
          <p:spPr>
            <a:xfrm>
              <a:off x="491076" y="1451889"/>
              <a:ext cx="788787" cy="215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Write Data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0" name="Google Shape;650;p38"/>
            <p:cNvCxnSpPr/>
            <p:nvPr/>
          </p:nvCxnSpPr>
          <p:spPr>
            <a:xfrm>
              <a:off x="1219200" y="2108200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38"/>
            <p:cNvCxnSpPr/>
            <p:nvPr/>
          </p:nvCxnSpPr>
          <p:spPr>
            <a:xfrm>
              <a:off x="1219200" y="279400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rgbClr val="3333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2" name="Google Shape;652;p38"/>
            <p:cNvSpPr txBox="1"/>
            <p:nvPr/>
          </p:nvSpPr>
          <p:spPr>
            <a:xfrm>
              <a:off x="817473" y="2423023"/>
              <a:ext cx="813680" cy="237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660066"/>
                  </a:solidFill>
                  <a:latin typeface="Verdana"/>
                  <a:ea typeface="Verdana"/>
                  <a:cs typeface="Verdana"/>
                  <a:sym typeface="Verdana"/>
                </a:rPr>
                <a:t>MemRead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8"/>
            <p:cNvSpPr txBox="1"/>
            <p:nvPr/>
          </p:nvSpPr>
          <p:spPr>
            <a:xfrm>
              <a:off x="800546" y="63199"/>
              <a:ext cx="847533" cy="237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660066"/>
                  </a:solidFill>
                  <a:latin typeface="Verdana"/>
                  <a:ea typeface="Verdana"/>
                  <a:cs typeface="Verdana"/>
                  <a:sym typeface="Verdana"/>
                </a:rPr>
                <a:t>MemWrite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3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660" name="Google Shape;660;p3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1" name="Google Shape;66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2" name="Google Shape;662;p3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Truy xuất vùng nhớ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663" name="Google Shape;663;p3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664" name="Google Shape;664;p3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5" name="Google Shape;66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6" name="Google Shape;66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066" y="1676316"/>
            <a:ext cx="9247239" cy="488063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Phép cộng</a:t>
            </a:r>
            <a:endParaRPr b="1" sz="2800"/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13" y="2180907"/>
            <a:ext cx="11965125" cy="3472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9" name="Google Shape;129;p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673" name="Google Shape;673;p4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4" name="Google Shape;67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" name="Google Shape;675;p4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Truy xuất vùng nhớ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676" name="Google Shape;676;p4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677" name="Google Shape;677;p4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8" name="Google Shape;678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6500" y="1937331"/>
            <a:ext cx="9402432" cy="4768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0"/>
          <p:cNvSpPr txBox="1"/>
          <p:nvPr/>
        </p:nvSpPr>
        <p:spPr>
          <a:xfrm>
            <a:off x="856301" y="1429500"/>
            <a:ext cx="1047939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Cần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Data 2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(Decode) để đưa vào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Data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4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687" name="Google Shape;687;p4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8" name="Google Shape;68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9" name="Google Shape;689;p41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Truy xuất vùng nhớ 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690" name="Google Shape;690;p4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691" name="Google Shape;691;p4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2" name="Google Shape;69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3" name="Google Shape;693;p41"/>
          <p:cNvSpPr txBox="1"/>
          <p:nvPr/>
        </p:nvSpPr>
        <p:spPr>
          <a:xfrm>
            <a:off x="856301" y="1333500"/>
            <a:ext cx="1047939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Lệnh không truy xuất vùng nhớ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43" y="2072849"/>
            <a:ext cx="861060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1"/>
          <p:cNvSpPr/>
          <p:nvPr/>
        </p:nvSpPr>
        <p:spPr>
          <a:xfrm>
            <a:off x="8905460" y="3661991"/>
            <a:ext cx="311426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MemToReg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điều khiển giúp lựa chọn giá trị lưu vào thanh ghi là từ Read Data hay từ ALU result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4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02" name="Google Shape;702;p4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3" name="Google Shape;70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42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Lưu trữ (Result Write)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705" name="Google Shape;705;p4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06" name="Google Shape;706;p4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7" name="Google Shape;70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42"/>
          <p:cNvSpPr txBox="1"/>
          <p:nvPr/>
        </p:nvSpPr>
        <p:spPr>
          <a:xfrm>
            <a:off x="856301" y="1464287"/>
            <a:ext cx="1047939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Đua kết quả vào thanh ghi (đối với những lệnh có ghi kết quả)</a:t>
            </a:r>
            <a:endParaRPr/>
          </a:p>
          <a:p>
            <a:pPr indent="-3429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066" y="2505672"/>
            <a:ext cx="9020664" cy="396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4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16" name="Google Shape;716;p4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7" name="Google Shape;71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8" name="Google Shape;718;p4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Lưu trữ (Result Write)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719" name="Google Shape;719;p4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20" name="Google Shape;720;p4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1" name="Google Shape;72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2" name="Google Shape;72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965" y="1676316"/>
            <a:ext cx="9422296" cy="498952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30" name="Google Shape;730;p4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1" name="Google Shape;731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4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Hiện thực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733" name="Google Shape;733;p4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34" name="Google Shape;734;p4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5" name="Google Shape;73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6" name="Google Shape;7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068" y="3127514"/>
            <a:ext cx="11595863" cy="288897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4"/>
          <p:cNvSpPr txBox="1"/>
          <p:nvPr/>
        </p:nvSpPr>
        <p:spPr>
          <a:xfrm>
            <a:off x="945124" y="1574859"/>
            <a:ext cx="64615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R-type: add, sub, and, or, slt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I-type: lw, sw, beq, bne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4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44" name="Google Shape;744;p4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5" name="Google Shape;745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4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47" name="Google Shape;747;p4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8" name="Google Shape;74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9" name="Google Shape;74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066" y="0"/>
            <a:ext cx="10391179" cy="675140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p4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56" name="Google Shape;756;p4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7" name="Google Shape;757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8" name="Google Shape;758;p46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Hiện thực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759" name="Google Shape;759;p4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60" name="Google Shape;760;p4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1" name="Google Shape;761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2" name="Google Shape;762;p46"/>
          <p:cNvSpPr txBox="1"/>
          <p:nvPr/>
        </p:nvSpPr>
        <p:spPr>
          <a:xfrm>
            <a:off x="758446" y="1772316"/>
            <a:ext cx="31073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Hiện thực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 Control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8505" y="100611"/>
            <a:ext cx="7593496" cy="6757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4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70" name="Google Shape;770;p4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1" name="Google Shape;77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4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Hiện thực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773" name="Google Shape;773;p4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74" name="Google Shape;774;p4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5" name="Google Shape;77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6" name="Google Shape;776;p47"/>
          <p:cNvSpPr txBox="1"/>
          <p:nvPr/>
        </p:nvSpPr>
        <p:spPr>
          <a:xfrm>
            <a:off x="410973" y="1929958"/>
            <a:ext cx="4174435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Branch = 0: PC = PC + 4 (lệnh không nhánh/nhảy)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Branch = 1: (lệnh nhánh/nhảy).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= 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-&gt; PC = PC + 4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= 1: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-&gt; PC = PC + 4 + Label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3548" y="562271"/>
            <a:ext cx="7264952" cy="629572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4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84" name="Google Shape;784;p4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5" name="Google Shape;78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48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Hiện thực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787" name="Google Shape;787;p4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788" name="Google Shape;788;p4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9" name="Google Shape;78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0" name="Google Shape;790;p48"/>
          <p:cNvSpPr txBox="1"/>
          <p:nvPr/>
        </p:nvSpPr>
        <p:spPr>
          <a:xfrm>
            <a:off x="945124" y="1429500"/>
            <a:ext cx="101111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 hiệu tương ứng với mỗi lệnh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843" y="2460516"/>
            <a:ext cx="10760766" cy="3485322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4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798" name="Google Shape;798;p4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9" name="Google Shape;799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0" name="Google Shape;800;p4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Hiện thực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801" name="Google Shape;801;p4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02" name="Google Shape;802;p4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3" name="Google Shape;803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49"/>
          <p:cNvSpPr txBox="1"/>
          <p:nvPr/>
        </p:nvSpPr>
        <p:spPr>
          <a:xfrm>
            <a:off x="493043" y="1965717"/>
            <a:ext cx="3971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ALUcontrol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1600" y="562271"/>
            <a:ext cx="7301417" cy="6130077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9"/>
          <p:cNvSpPr/>
          <p:nvPr/>
        </p:nvSpPr>
        <p:spPr>
          <a:xfrm>
            <a:off x="8905461" y="5221358"/>
            <a:ext cx="1046922" cy="117944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37" name="Google Shape;137;p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" name="Google Shape;138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5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cộng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41" name="Google Shape;141;p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" name="Google Shape;14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5"/>
          <p:cNvSpPr txBox="1"/>
          <p:nvPr/>
        </p:nvSpPr>
        <p:spPr>
          <a:xfrm>
            <a:off x="694439" y="2505670"/>
            <a:ext cx="688682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thực hiện phép tính : 6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+ 5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110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101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053734" y="1840680"/>
            <a:ext cx="3031116" cy="2295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101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8411881" y="2494053"/>
            <a:ext cx="1020932" cy="494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8586736" y="4220904"/>
            <a:ext cx="2110616" cy="110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1001</a:t>
            </a:r>
            <a:endParaRPr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8586736" y="4220904"/>
            <a:ext cx="22570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5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813" name="Google Shape;813;p5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4" name="Google Shape;81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5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Hiện thực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816" name="Google Shape;816;p5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17" name="Google Shape;817;p5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8" name="Google Shape;818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9" name="Google Shape;819;p50"/>
          <p:cNvSpPr txBox="1"/>
          <p:nvPr/>
        </p:nvSpPr>
        <p:spPr>
          <a:xfrm>
            <a:off x="945124" y="1586114"/>
            <a:ext cx="3971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ALUcontrol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46" y="2617130"/>
            <a:ext cx="10678682" cy="373289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5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827" name="Google Shape;827;p5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8" name="Google Shape;82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9" name="Google Shape;829;p51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b="1" lang="en-US" sz="3600"/>
            </a:br>
            <a:r>
              <a:rPr b="1" lang="en-US" sz="3600"/>
              <a:t> </a:t>
            </a:r>
            <a:endParaRPr/>
          </a:p>
        </p:txBody>
      </p:sp>
      <p:grpSp>
        <p:nvGrpSpPr>
          <p:cNvPr id="830" name="Google Shape;830;p5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31" name="Google Shape;831;p5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2" name="Google Shape;832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3" name="Google Shape;8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068" y="3127514"/>
            <a:ext cx="11595863" cy="2888973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1"/>
          <p:cNvSpPr txBox="1"/>
          <p:nvPr/>
        </p:nvSpPr>
        <p:spPr>
          <a:xfrm>
            <a:off x="945124" y="1636414"/>
            <a:ext cx="646150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R-type: add, sub, and, or, slt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I-type: lw, sw, beq, bne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1"/>
          <p:cNvSpPr txBox="1"/>
          <p:nvPr/>
        </p:nvSpPr>
        <p:spPr>
          <a:xfrm>
            <a:off x="1745224" y="535134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836" name="Google Shape;836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5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842" name="Google Shape;842;p5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3" name="Google Shape;84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4" name="Google Shape;844;p52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845" name="Google Shape;845;p5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46" name="Google Shape;846;p5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7" name="Google Shape;847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8" name="Google Shape;848;p52"/>
          <p:cNvSpPr txBox="1"/>
          <p:nvPr/>
        </p:nvSpPr>
        <p:spPr>
          <a:xfrm>
            <a:off x="758446" y="1844971"/>
            <a:ext cx="3853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1: Vẽ lại đường đi lệnh trong MIPS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2"/>
          <p:cNvSpPr txBox="1"/>
          <p:nvPr/>
        </p:nvSpPr>
        <p:spPr>
          <a:xfrm>
            <a:off x="945124" y="2844623"/>
            <a:ext cx="14350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Lệnh lw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9235" y="-9446"/>
            <a:ext cx="7671802" cy="686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135880"/>
            <a:ext cx="5995141" cy="17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5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858" name="Google Shape;858;p5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9" name="Google Shape;85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0" name="Google Shape;860;p5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861" name="Google Shape;861;p5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62" name="Google Shape;862;p5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3" name="Google Shape;863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4" name="Google Shape;864;p53"/>
          <p:cNvSpPr txBox="1"/>
          <p:nvPr/>
        </p:nvSpPr>
        <p:spPr>
          <a:xfrm>
            <a:off x="758446" y="1844971"/>
            <a:ext cx="3853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1: Vẽ lại đường đi lệnh trong MIPS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3"/>
          <p:cNvSpPr txBox="1"/>
          <p:nvPr/>
        </p:nvSpPr>
        <p:spPr>
          <a:xfrm>
            <a:off x="945124" y="2844623"/>
            <a:ext cx="15199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Lệnh sw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865" y="27075"/>
            <a:ext cx="7661172" cy="680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4" y="5085081"/>
            <a:ext cx="5995141" cy="17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5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874" name="Google Shape;874;p5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5" name="Google Shape;875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6" name="Google Shape;876;p5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877" name="Google Shape;877;p5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78" name="Google Shape;878;p5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9" name="Google Shape;879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54"/>
          <p:cNvSpPr txBox="1"/>
          <p:nvPr/>
        </p:nvSpPr>
        <p:spPr>
          <a:xfrm>
            <a:off x="758446" y="1844971"/>
            <a:ext cx="3853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1: Vẽ lại đường đi lệnh trong MIPS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4"/>
          <p:cNvSpPr txBox="1"/>
          <p:nvPr/>
        </p:nvSpPr>
        <p:spPr>
          <a:xfrm>
            <a:off x="945124" y="2844623"/>
            <a:ext cx="27703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Lệnh số học/logic</a:t>
            </a:r>
            <a:endParaRPr/>
          </a:p>
        </p:txBody>
      </p:sp>
      <p:pic>
        <p:nvPicPr>
          <p:cNvPr id="882" name="Google Shape;88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1756" y="0"/>
            <a:ext cx="758024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3" y="5135880"/>
            <a:ext cx="6087907" cy="17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890" name="Google Shape;890;p5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1" name="Google Shape;89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2" name="Google Shape;892;p55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893" name="Google Shape;893;p5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894" name="Google Shape;894;p5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5" name="Google Shape;89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6" name="Google Shape;896;p55"/>
          <p:cNvSpPr txBox="1"/>
          <p:nvPr/>
        </p:nvSpPr>
        <p:spPr>
          <a:xfrm>
            <a:off x="758446" y="1844971"/>
            <a:ext cx="3853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1: Vẽ lại đường đi lệnh trong MIPS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5"/>
          <p:cNvSpPr txBox="1"/>
          <p:nvPr/>
        </p:nvSpPr>
        <p:spPr>
          <a:xfrm>
            <a:off x="945124" y="2844623"/>
            <a:ext cx="16578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Lệnh beq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976" y="-15716"/>
            <a:ext cx="7445024" cy="685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899" name="Google Shape;89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4" y="5135880"/>
            <a:ext cx="6233680" cy="17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5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06" name="Google Shape;906;p5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7" name="Google Shape;90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8" name="Google Shape;908;p56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909" name="Google Shape;909;p5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10" name="Google Shape;910;p5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1" name="Google Shape;911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2" name="Google Shape;912;p56"/>
          <p:cNvSpPr txBox="1"/>
          <p:nvPr/>
        </p:nvSpPr>
        <p:spPr>
          <a:xfrm>
            <a:off x="758446" y="1462546"/>
            <a:ext cx="1053240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2: Một bộ xử lý MIPS 32 bits thực thi đoạn chương trình assembly như sau: (Biết khi bắt đầu thanh ghi $t0 = 0x00000064 và $t1 = 0x100010FC)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or $t9, $zero, $t0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add $s0, $zero, $t1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sw $t9, 12($s0)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56"/>
          <p:cNvSpPr txBox="1"/>
          <p:nvPr/>
        </p:nvSpPr>
        <p:spPr>
          <a:xfrm>
            <a:off x="734020" y="4083880"/>
            <a:ext cx="1034225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Giá trị output của khối “Instruction memory” là bao nhiêu khi bộ xử lý trên thực thi ở câu lệnh thứ 3?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Khi bộ xử lý trên thực thi ở câu lệnh thứ 3, điền vào bảng sau: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5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20" name="Google Shape;920;p5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1" name="Google Shape;921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2" name="Google Shape;922;p5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923" name="Google Shape;923;p5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24" name="Google Shape;924;p5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5" name="Google Shape;92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57"/>
          <p:cNvSpPr txBox="1"/>
          <p:nvPr/>
        </p:nvSpPr>
        <p:spPr>
          <a:xfrm>
            <a:off x="477078" y="2045642"/>
            <a:ext cx="1122459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Trả lời: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lphaLcPeriod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Giá trị output của khối “Instruction memory” là mã máy của lệnh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“sw $t9, 12($s0)”: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0xAE19000C = 10101110000110010000000000001100(</a:t>
            </a:r>
            <a:r>
              <a:rPr baseline="-25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27" name="Google Shape;927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5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33" name="Google Shape;933;p5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4" name="Google Shape;934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5" name="Google Shape;935;p58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936" name="Google Shape;936;p5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37" name="Google Shape;937;p5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8" name="Google Shape;938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9" name="Google Shape;93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8785" y="510317"/>
            <a:ext cx="5862251" cy="61684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0" name="Google Shape;940;p58"/>
          <p:cNvGraphicFramePr/>
          <p:nvPr/>
        </p:nvGraphicFramePr>
        <p:xfrm>
          <a:off x="189128" y="138545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1099875"/>
                <a:gridCol w="1164550"/>
                <a:gridCol w="1045725"/>
                <a:gridCol w="453125"/>
                <a:gridCol w="1187175"/>
                <a:gridCol w="956425"/>
              </a:tblGrid>
              <a:tr h="3240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Ngõ vào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Điều khiển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Kết quả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solidFill>
                      <a:srgbClr val="9CC2E5"/>
                    </a:solidFill>
                  </a:tcPr>
                </a:tc>
                <a:tc hMerge="1"/>
              </a:tr>
              <a:tr h="48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Thanh ghi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Giá trị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Tín hiệu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Giá trị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Ngõ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Giá trị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0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Instruction[25-21]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16/10000</a:t>
                      </a:r>
                      <a:r>
                        <a:rPr baseline="-25000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RegDst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ALUResult (của ALU)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0x10001108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76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Instruction[20-16]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25/11001</a:t>
                      </a:r>
                      <a:r>
                        <a:rPr baseline="-25000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RegWrite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WriteData (của khối Registers)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1019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Instruction[15-11]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0/00000</a:t>
                      </a:r>
                      <a:r>
                        <a:rPr baseline="-25000"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ALUSrc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WriteData (Của khối Data Memory)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0x64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ReadData1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0x100010FC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Branch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9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ReadData2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0x00000064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MemtoReg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29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MemWrite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29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MemRead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941" name="Google Shape;941;p58"/>
          <p:cNvSpPr/>
          <p:nvPr/>
        </p:nvSpPr>
        <p:spPr>
          <a:xfrm>
            <a:off x="345109" y="221297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5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48" name="Google Shape;948;p5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9" name="Google Shape;949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0" name="Google Shape;950;p5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951" name="Google Shape;951;p5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52" name="Google Shape;952;p5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3" name="Google Shape;95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4" name="Google Shape;954;p59"/>
          <p:cNvSpPr txBox="1"/>
          <p:nvPr/>
        </p:nvSpPr>
        <p:spPr>
          <a:xfrm>
            <a:off x="945124" y="1601113"/>
            <a:ext cx="104252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 3: Cho thời gian trễ (thời gian cần để hoàn thành) của từng khối trong  như sau (khối nào không có trong bảng xem như thời gian trễ bằng 0):</a:t>
            </a:r>
            <a:endParaRPr/>
          </a:p>
        </p:txBody>
      </p:sp>
      <p:graphicFrame>
        <p:nvGraphicFramePr>
          <p:cNvPr id="955" name="Google Shape;955;p59"/>
          <p:cNvGraphicFramePr/>
          <p:nvPr/>
        </p:nvGraphicFramePr>
        <p:xfrm>
          <a:off x="1148774" y="288353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1434225"/>
                <a:gridCol w="1381100"/>
                <a:gridCol w="1381100"/>
                <a:gridCol w="1381100"/>
                <a:gridCol w="1381100"/>
                <a:gridCol w="1381100"/>
                <a:gridCol w="1381100"/>
              </a:tblGrid>
              <a:tr h="29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I-Mem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Mux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ALU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Regs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D-Mem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Control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51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400ps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100ps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30ps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120ps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200ps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350ps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100ps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956" name="Google Shape;956;p59"/>
          <p:cNvSpPr/>
          <p:nvPr/>
        </p:nvSpPr>
        <p:spPr>
          <a:xfrm>
            <a:off x="936388" y="4425891"/>
            <a:ext cx="1031922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 thời gian trễ lớn nhất của lệnh “add” trong kiến trúc MIPS và cho biết “critical path” của lệnh?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54" name="Google Shape;154;p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6"/>
          <p:cNvSpPr txBox="1"/>
          <p:nvPr/>
        </p:nvSpPr>
        <p:spPr>
          <a:xfrm>
            <a:off x="1021271" y="1531255"/>
            <a:ext cx="10063579" cy="568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nary Lesson 10 – Binary Subtraction: Longhand | Delightly Linux"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0" y="1492250"/>
            <a:ext cx="116967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>
            <p:ph type="title"/>
          </p:nvPr>
        </p:nvSpPr>
        <p:spPr>
          <a:xfrm>
            <a:off x="1716217" y="532774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trừ</a:t>
            </a:r>
            <a:br>
              <a:rPr b="1" lang="en-US" sz="3240"/>
            </a:br>
            <a:endParaRPr b="1" sz="3240"/>
          </a:p>
        </p:txBody>
      </p:sp>
      <p:grpSp>
        <p:nvGrpSpPr>
          <p:cNvPr id="159" name="Google Shape;159;p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60" name="Google Shape;160;p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6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63" name="Google Shape;963;p6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4" name="Google Shape;964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5" name="Google Shape;965;p6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966" name="Google Shape;966;p6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67" name="Google Shape;967;p6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8" name="Google Shape;968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9" name="Google Shape;969;p60"/>
          <p:cNvSpPr txBox="1"/>
          <p:nvPr/>
        </p:nvSpPr>
        <p:spPr>
          <a:xfrm>
            <a:off x="410973" y="1962895"/>
            <a:ext cx="469774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Lệnh add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 path: IM – Mux – Reg – Mux – ALU – Mux – Reg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Thời gian trễ lớn nhất: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 + 30 + 200 + 30 + 120 + 30 + 100  = 910 ps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2211" y="985212"/>
            <a:ext cx="6655352" cy="565324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6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77" name="Google Shape;977;p6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8" name="Google Shape;978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9" name="Google Shape;979;p61"/>
          <p:cNvSpPr txBox="1"/>
          <p:nvPr>
            <p:ph idx="1" type="body"/>
          </p:nvPr>
        </p:nvSpPr>
        <p:spPr>
          <a:xfrm>
            <a:off x="1040442" y="2326321"/>
            <a:ext cx="10111115" cy="3820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 Tổng quan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 Các xung đột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 Ví dụ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1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Pipeline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1" name="Google Shape;981;p6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82" name="Google Shape;982;p6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3" name="Google Shape;983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4" name="Google Shape;984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6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990" name="Google Shape;990;p6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1" name="Google Shape;991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2" name="Google Shape;992;p62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Tổng quan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993" name="Google Shape;993;p6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994" name="Google Shape;994;p6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5" name="Google Shape;99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62"/>
          <p:cNvSpPr txBox="1"/>
          <p:nvPr/>
        </p:nvSpPr>
        <p:spPr>
          <a:xfrm>
            <a:off x="410973" y="1896019"/>
            <a:ext cx="5168192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là một kỹ thuật mà trong đó các lệnh được thực thi theo kiểu chồng lấn lên nhau (overlap).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làm giảm thời gian hoàn thành tổng số công việc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9165" y="1987379"/>
            <a:ext cx="6506818" cy="37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6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04" name="Google Shape;1004;p6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5" name="Google Shape;1005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6" name="Google Shape;1006;p6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Tổng quan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07" name="Google Shape;1007;p6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08" name="Google Shape;1008;p6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9" name="Google Shape;1009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0" name="Google Shape;1010;p63"/>
          <p:cNvSpPr txBox="1"/>
          <p:nvPr/>
        </p:nvSpPr>
        <p:spPr>
          <a:xfrm>
            <a:off x="758445" y="1896019"/>
            <a:ext cx="10111115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thực thi, các lệnh MIPS được chia làm 5 công đoạn: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Nạp lệnh từ bộ nhớ −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Giải mã lệnh và đọc các thanh ghi −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Thực thi −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Truy xuất bộ nhớ −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Ghi kết quả vào thanh ghi –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6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17" name="Google Shape;1017;p6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8" name="Google Shape;1018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9" name="Google Shape;1019;p6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Tổng quan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20" name="Google Shape;1020;p6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21" name="Google Shape;1021;p6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2" name="Google Shape;102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3" name="Google Shape;102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585" y="2309522"/>
            <a:ext cx="5541868" cy="296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1" y="2442043"/>
            <a:ext cx="5833416" cy="26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4"/>
          <p:cNvSpPr txBox="1"/>
          <p:nvPr/>
        </p:nvSpPr>
        <p:spPr>
          <a:xfrm>
            <a:off x="610420" y="1675049"/>
            <a:ext cx="48461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lệnh lw thực hiện không pipeline</a:t>
            </a:r>
            <a:endParaRPr/>
          </a:p>
        </p:txBody>
      </p:sp>
      <p:sp>
        <p:nvSpPr>
          <p:cNvPr id="1026" name="Google Shape;1026;p64"/>
          <p:cNvSpPr txBox="1"/>
          <p:nvPr/>
        </p:nvSpPr>
        <p:spPr>
          <a:xfrm>
            <a:off x="6468520" y="1690688"/>
            <a:ext cx="46057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lệnh lw thực hiện theo pipeline</a:t>
            </a:r>
            <a:endParaRPr/>
          </a:p>
        </p:txBody>
      </p:sp>
      <p:sp>
        <p:nvSpPr>
          <p:cNvPr id="1027" name="Google Shape;1027;p64"/>
          <p:cNvSpPr txBox="1"/>
          <p:nvPr/>
        </p:nvSpPr>
        <p:spPr>
          <a:xfrm>
            <a:off x="493043" y="5447173"/>
            <a:ext cx="54296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Thời gian giữa lệnh 1 và 4: 3 x 800 = 2400 ps </a:t>
            </a:r>
            <a:endParaRPr/>
          </a:p>
        </p:txBody>
      </p:sp>
      <p:sp>
        <p:nvSpPr>
          <p:cNvPr id="1028" name="Google Shape;1028;p64"/>
          <p:cNvSpPr txBox="1"/>
          <p:nvPr/>
        </p:nvSpPr>
        <p:spPr>
          <a:xfrm>
            <a:off x="6297863" y="5447173"/>
            <a:ext cx="52870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Thời gian giữa lệnh 1 và 4: 3 x 200 = 600 ps </a:t>
            </a:r>
            <a:endParaRPr/>
          </a:p>
        </p:txBody>
      </p:sp>
      <p:sp>
        <p:nvSpPr>
          <p:cNvPr id="1029" name="Google Shape;102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6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35" name="Google Shape;1035;p6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6" name="Google Shape;1036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7" name="Google Shape;1037;p65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Tổng quan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38" name="Google Shape;1038;p6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39" name="Google Shape;1039;p6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40" name="Google Shape;1040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1" name="Google Shape;1041;p65"/>
          <p:cNvSpPr txBox="1"/>
          <p:nvPr/>
        </p:nvSpPr>
        <p:spPr>
          <a:xfrm>
            <a:off x="493043" y="1878333"/>
            <a:ext cx="1060808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Việc áp dụng pipeline phải chọn công đoạn dài nhất để làm một chu kỳ pipeline.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Thời gian thực thi n lệnh của pipeline = 5T + (n-1).T với T là 1 chu kỳ pipeline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Thời gian thực thi n lệnh của kiểu thiết kế đơn chu kỳ = nT’ (với T’ là thời gian 1 chu kỳ xung clock của đơn chu kỳ)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6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48" name="Google Shape;1048;p6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49" name="Google Shape;104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050;p66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Tổng quan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51" name="Google Shape;1051;p6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52" name="Google Shape;1052;p6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3" name="Google Shape;105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4" name="Google Shape;1054;p66"/>
          <p:cNvSpPr txBox="1"/>
          <p:nvPr/>
        </p:nvSpPr>
        <p:spPr>
          <a:xfrm>
            <a:off x="663965" y="1573533"/>
            <a:ext cx="108640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Giả sử rằng mỗi công đoạn (stage) trong pipeline có thời gian thực hiện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5" name="Google Shape;1055;p66"/>
          <p:cNvGraphicFramePr/>
          <p:nvPr/>
        </p:nvGraphicFramePr>
        <p:xfrm>
          <a:off x="1431235" y="219986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1849450"/>
                <a:gridCol w="1849450"/>
                <a:gridCol w="1849450"/>
                <a:gridCol w="1849450"/>
                <a:gridCol w="1849450"/>
              </a:tblGrid>
              <a:tr h="35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MEM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WB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35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300ps</a:t>
                      </a:r>
                      <a:endParaRPr b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400ps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350ps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500ps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100ps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056" name="Google Shape;1056;p66"/>
          <p:cNvSpPr txBox="1"/>
          <p:nvPr/>
        </p:nvSpPr>
        <p:spPr>
          <a:xfrm>
            <a:off x="663965" y="3285203"/>
            <a:ext cx="1086407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 kỳ xung clock cần cho processor là bao nhiêu nếu processor thiết kế có pipeline và không pipeline đơn chu kỳ.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6"/>
          <p:cNvSpPr txBox="1"/>
          <p:nvPr/>
        </p:nvSpPr>
        <p:spPr>
          <a:xfrm>
            <a:off x="200139" y="4330361"/>
            <a:ext cx="1086407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Giải: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Processor có pipeline: 500ps (trong 5 công đoạn, công đoạn nào chiếm thời gian dài nhất, chọn công đoạn đó)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Processor không pipeline: 300 + 400 + 350 + 500 + 100 = 1650ps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6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64" name="Google Shape;1064;p6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5" name="Google Shape;1065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p6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Tổng quan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67" name="Google Shape;1067;p6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68" name="Google Shape;1068;p6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9" name="Google Shape;1069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0" name="Google Shape;107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10" y="2115930"/>
            <a:ext cx="10721010" cy="469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7"/>
          <p:cNvSpPr txBox="1"/>
          <p:nvPr/>
        </p:nvSpPr>
        <p:spPr>
          <a:xfrm>
            <a:off x="674780" y="1367315"/>
            <a:ext cx="108640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Hình ảnh datapath có hỗ trợ pipeline</a:t>
            </a:r>
            <a:endParaRPr/>
          </a:p>
        </p:txBody>
      </p:sp>
      <p:sp>
        <p:nvSpPr>
          <p:cNvPr id="1072" name="Google Shape;1072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6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78" name="Google Shape;1078;p6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9" name="Google Shape;1079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0" name="Google Shape;1080;p68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Các xung đột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81" name="Google Shape;1081;p6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82" name="Google Shape;1082;p6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3" name="Google Shape;1083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4" name="Google Shape;1084;p68"/>
          <p:cNvSpPr txBox="1"/>
          <p:nvPr/>
        </p:nvSpPr>
        <p:spPr>
          <a:xfrm>
            <a:off x="743206" y="1356817"/>
            <a:ext cx="108640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Xung đột cấu trúc (Structural hazard):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xảy ra khi có hai lệnh cùng truy xuất vào một tài nguyên phần cứng nào đó cùng một lúc.</a:t>
            </a:r>
            <a:endParaRPr/>
          </a:p>
        </p:txBody>
      </p:sp>
      <p:pic>
        <p:nvPicPr>
          <p:cNvPr id="1085" name="Google Shape;108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124" y="2398331"/>
            <a:ext cx="9924437" cy="430119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6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092" name="Google Shape;1092;p6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3" name="Google Shape;1093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4" name="Google Shape;1094;p6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Các xung đột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095" name="Google Shape;1095;p6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096" name="Google Shape;1096;p6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7" name="Google Shape;1097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8" name="Google Shape;1098;p69"/>
          <p:cNvSpPr txBox="1"/>
          <p:nvPr/>
        </p:nvSpPr>
        <p:spPr>
          <a:xfrm>
            <a:off x="304800" y="1641403"/>
            <a:ext cx="1080458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Xung đột dữ liệu (Data hazard):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 khi một lệnh dự kiến không thể thực thi trong đúng chu kỳ pipeline của nó do dữ liệu mà lệnh này cần vẫn chưa sẵn sàng.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9"/>
          <p:cNvSpPr txBox="1"/>
          <p:nvPr/>
        </p:nvSpPr>
        <p:spPr>
          <a:xfrm>
            <a:off x="304800" y="3706608"/>
            <a:ext cx="443262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$s0, $t0, $t1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sub $t2, $s0, $t3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68" name="Google Shape;168;p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9" name="Google Shape;16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7"/>
          <p:cNvSpPr txBox="1"/>
          <p:nvPr/>
        </p:nvSpPr>
        <p:spPr>
          <a:xfrm>
            <a:off x="1021271" y="1531255"/>
            <a:ext cx="10063579" cy="568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 txBox="1"/>
          <p:nvPr>
            <p:ph idx="1" type="body"/>
          </p:nvPr>
        </p:nvSpPr>
        <p:spPr>
          <a:xfrm>
            <a:off x="8053734" y="1840680"/>
            <a:ext cx="3031116" cy="2295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	</a:t>
            </a:r>
            <a:r>
              <a:rPr lang="en-US" sz="7200"/>
              <a:t>110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/>
              <a:t>	101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8411881" y="2494053"/>
            <a:ext cx="1020932" cy="494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8944356" y="4220904"/>
            <a:ext cx="1644131" cy="110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001</a:t>
            </a:r>
            <a:endParaRPr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7"/>
          <p:cNvCxnSpPr/>
          <p:nvPr/>
        </p:nvCxnSpPr>
        <p:spPr>
          <a:xfrm>
            <a:off x="8586735" y="4220903"/>
            <a:ext cx="22570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7"/>
          <p:cNvSpPr txBox="1"/>
          <p:nvPr/>
        </p:nvSpPr>
        <p:spPr>
          <a:xfrm>
            <a:off x="694439" y="2505670"/>
            <a:ext cx="677300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thực hiện phép tính : 6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- 5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110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101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trừ</a:t>
            </a:r>
            <a:br>
              <a:rPr b="1" lang="en-US" sz="3240"/>
            </a:br>
            <a:endParaRPr b="1" sz="3240"/>
          </a:p>
        </p:txBody>
      </p:sp>
      <p:grpSp>
        <p:nvGrpSpPr>
          <p:cNvPr id="177" name="Google Shape;177;p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78" name="Google Shape;178;p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7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06" name="Google Shape;1106;p7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7" name="Google Shape;1107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8" name="Google Shape;1108;p70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Các xung đột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09" name="Google Shape;1109;p7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10" name="Google Shape;1110;p7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1" name="Google Shape;1111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2" name="Google Shape;1112;p70"/>
          <p:cNvSpPr txBox="1"/>
          <p:nvPr/>
        </p:nvSpPr>
        <p:spPr>
          <a:xfrm>
            <a:off x="304800" y="1364302"/>
            <a:ext cx="108045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Xung đột dữ liệu (Data hazard)</a:t>
            </a:r>
            <a:endParaRPr/>
          </a:p>
        </p:txBody>
      </p:sp>
      <p:sp>
        <p:nvSpPr>
          <p:cNvPr id="1113" name="Google Shape;1113;p70"/>
          <p:cNvSpPr txBox="1"/>
          <p:nvPr/>
        </p:nvSpPr>
        <p:spPr>
          <a:xfrm>
            <a:off x="304800" y="2077220"/>
            <a:ext cx="58096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giải quyết 1: chờ thêm 2 chu kỳ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1025" y="2625913"/>
            <a:ext cx="7288696" cy="41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7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21" name="Google Shape;1121;p7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2" name="Google Shape;1122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3" name="Google Shape;1123;p71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Các xung đột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24" name="Google Shape;1124;p7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25" name="Google Shape;1125;p7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6" name="Google Shape;1126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7" name="Google Shape;1127;p71"/>
          <p:cNvSpPr txBox="1"/>
          <p:nvPr/>
        </p:nvSpPr>
        <p:spPr>
          <a:xfrm>
            <a:off x="304800" y="1364302"/>
            <a:ext cx="108045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Xung đột dữ liệu (Data hazard)</a:t>
            </a:r>
            <a:endParaRPr/>
          </a:p>
        </p:txBody>
      </p:sp>
      <p:sp>
        <p:nvSpPr>
          <p:cNvPr id="1128" name="Google Shape;1128;p71"/>
          <p:cNvSpPr txBox="1"/>
          <p:nvPr/>
        </p:nvSpPr>
        <p:spPr>
          <a:xfrm>
            <a:off x="198783" y="2281607"/>
            <a:ext cx="409492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giải quyết 2: kỹ thuật nhìn trước (forwarding) bằng cách đưa thêm bộ đệm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9" name="Google Shape;112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9722" y="2116926"/>
            <a:ext cx="7487478" cy="421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7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36" name="Google Shape;1136;p7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7" name="Google Shape;1137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8" name="Google Shape;1138;p72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Các xung đột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39" name="Google Shape;1139;p7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40" name="Google Shape;1140;p7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1" name="Google Shape;1141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2" name="Google Shape;1142;p72"/>
          <p:cNvSpPr txBox="1"/>
          <p:nvPr/>
        </p:nvSpPr>
        <p:spPr>
          <a:xfrm>
            <a:off x="304800" y="1364302"/>
            <a:ext cx="108045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Xung đột điều khiển (Control hazard) 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xảy ra trong trường hợp luồng thực thi chứa các lệnh nhảy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72"/>
          <p:cNvSpPr txBox="1"/>
          <p:nvPr/>
        </p:nvSpPr>
        <p:spPr>
          <a:xfrm>
            <a:off x="410973" y="2395318"/>
            <a:ext cx="38106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$4, $5, $6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beq $1, $2, label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lw $3, 300($s0)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2"/>
          <p:cNvSpPr txBox="1"/>
          <p:nvPr/>
        </p:nvSpPr>
        <p:spPr>
          <a:xfrm>
            <a:off x="743206" y="3831705"/>
            <a:ext cx="104358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giải quyết 1: Chờ cho tới khi điều kiện bằng được tính toán thì lệnh tiếp theo mới được nạp vào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7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51" name="Google Shape;1151;p7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2" name="Google Shape;1152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3" name="Google Shape;1153;p73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Các xung đột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54" name="Google Shape;1154;p7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55" name="Google Shape;1155;p7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6" name="Google Shape;1156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7" name="Google Shape;1157;p73"/>
          <p:cNvSpPr txBox="1"/>
          <p:nvPr/>
        </p:nvSpPr>
        <p:spPr>
          <a:xfrm>
            <a:off x="304800" y="1364302"/>
            <a:ext cx="108045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Xung đột dữ liệu (Data hazard)</a:t>
            </a:r>
            <a:endParaRPr/>
          </a:p>
        </p:txBody>
      </p:sp>
      <p:sp>
        <p:nvSpPr>
          <p:cNvPr id="1158" name="Google Shape;1158;p73"/>
          <p:cNvSpPr txBox="1"/>
          <p:nvPr/>
        </p:nvSpPr>
        <p:spPr>
          <a:xfrm>
            <a:off x="198783" y="2281607"/>
            <a:ext cx="409492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 giải quyết 2: Dùng phương pháp dự đoán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04-32-P374493" id="1159" name="Google Shape;115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0783" y="2054087"/>
            <a:ext cx="7023652" cy="4518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7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66" name="Google Shape;1166;p7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7" name="Google Shape;1167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8" name="Google Shape;1168;p74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69" name="Google Shape;1169;p7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70" name="Google Shape;1170;p7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1" name="Google Shape;1171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2" name="Google Shape;1172;p74"/>
          <p:cNvSpPr txBox="1"/>
          <p:nvPr/>
        </p:nvSpPr>
        <p:spPr>
          <a:xfrm>
            <a:off x="304800" y="1364302"/>
            <a:ext cx="1080458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Cho chuỗi lệnh : 	lw $1, 40($6)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add $6, $2, $2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sw $6, 50($1)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Cho bảng thể hiện chu kỳ xung clock sau:</a:t>
            </a:r>
            <a:endParaRPr/>
          </a:p>
        </p:txBody>
      </p:sp>
      <p:graphicFrame>
        <p:nvGraphicFramePr>
          <p:cNvPr id="1173" name="Google Shape;1173;p74"/>
          <p:cNvGraphicFramePr/>
          <p:nvPr/>
        </p:nvGraphicFramePr>
        <p:xfrm>
          <a:off x="1789043" y="310079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{63270D99-C227-432B-9697-A91552FC6F59}</a:tableStyleId>
              </a:tblPr>
              <a:tblGrid>
                <a:gridCol w="4209675"/>
                <a:gridCol w="4404250"/>
              </a:tblGrid>
              <a:tr h="46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Không forwarding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Có forwarding đầy đủ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(full-forwarding)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  <a:tr h="40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300ps</a:t>
                      </a:r>
                      <a:endParaRPr b="0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400ps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174" name="Google Shape;1174;p74"/>
          <p:cNvSpPr txBox="1"/>
          <p:nvPr/>
        </p:nvSpPr>
        <p:spPr>
          <a:xfrm>
            <a:off x="1221471" y="4558748"/>
            <a:ext cx="100489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Tính thời gian thực thi của chuỗi lệnh trên trong trường hợp không forwarding và có full-forwarding</a:t>
            </a:r>
            <a:endParaRPr/>
          </a:p>
        </p:txBody>
      </p:sp>
      <p:sp>
        <p:nvSpPr>
          <p:cNvPr id="1175" name="Google Shape;1175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7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81" name="Google Shape;1181;p7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2" name="Google Shape;1182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3" name="Google Shape;1183;p75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84" name="Google Shape;1184;p7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185" name="Google Shape;1185;p7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6" name="Google Shape;1186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7" name="Google Shape;1187;p75"/>
          <p:cNvSpPr txBox="1"/>
          <p:nvPr/>
        </p:nvSpPr>
        <p:spPr>
          <a:xfrm>
            <a:off x="-58028" y="1599948"/>
            <a:ext cx="630396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Chuỗi lệnh trong trường hợp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forwarding: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lw $1, 40($6)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add $6, $2, $2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nop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nop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sw $6, 50($1)</a:t>
            </a:r>
            <a:endParaRPr/>
          </a:p>
        </p:txBody>
      </p:sp>
      <p:pic>
        <p:nvPicPr>
          <p:cNvPr id="1188" name="Google Shape;118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6483" y="1945790"/>
            <a:ext cx="6303969" cy="2517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5"/>
          <p:cNvSpPr txBox="1"/>
          <p:nvPr/>
        </p:nvSpPr>
        <p:spPr>
          <a:xfrm>
            <a:off x="945124" y="5027219"/>
            <a:ext cx="56934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Thời gian thực thi = 9 × 300 = 2700 ps.</a:t>
            </a:r>
            <a:endParaRPr/>
          </a:p>
        </p:txBody>
      </p:sp>
      <p:sp>
        <p:nvSpPr>
          <p:cNvPr id="1190" name="Google Shape;1190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7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196" name="Google Shape;1196;p7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7" name="Google Shape;119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8" name="Google Shape;1198;p76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Ví dụ</a:t>
            </a:r>
            <a:br>
              <a:rPr b="1" lang="en-US" sz="3240"/>
            </a:br>
            <a:r>
              <a:rPr b="1" lang="en-US" sz="3240"/>
              <a:t> </a:t>
            </a:r>
            <a:endParaRPr/>
          </a:p>
        </p:txBody>
      </p:sp>
      <p:grpSp>
        <p:nvGrpSpPr>
          <p:cNvPr id="1199" name="Google Shape;1199;p7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00" name="Google Shape;1200;p7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1" name="Google Shape;1201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2" name="Google Shape;1202;p76"/>
          <p:cNvSpPr txBox="1"/>
          <p:nvPr/>
        </p:nvSpPr>
        <p:spPr>
          <a:xfrm>
            <a:off x="-58028" y="1599948"/>
            <a:ext cx="630396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Chuỗi lệnh trong trường hợp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- forwarding: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lw $1, 40($6)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add $6, $2, $2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sw $6, 50($1)</a:t>
            </a:r>
            <a:endParaRPr/>
          </a:p>
        </p:txBody>
      </p:sp>
      <p:sp>
        <p:nvSpPr>
          <p:cNvPr id="1203" name="Google Shape;1203;p76"/>
          <p:cNvSpPr txBox="1"/>
          <p:nvPr/>
        </p:nvSpPr>
        <p:spPr>
          <a:xfrm>
            <a:off x="945124" y="4723027"/>
            <a:ext cx="56084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Thời gian thực thi = 7 × 400 = 2800 ps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4" name="Google Shape;120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274" y="2134973"/>
            <a:ext cx="6855725" cy="17955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77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211" name="Google Shape;1211;p77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2" name="Google Shape;1212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3" name="Google Shape;1213;p77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4" name="Google Shape;1214;p77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15" name="Google Shape;1215;p77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6" name="Google Shape;121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7" name="Google Shape;1217;p77"/>
          <p:cNvSpPr/>
          <p:nvPr/>
        </p:nvSpPr>
        <p:spPr>
          <a:xfrm>
            <a:off x="1206500" y="1651730"/>
            <a:ext cx="6535764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Phép chia số 5 bit cần bao nhiêu lần lặp?</a:t>
            </a:r>
            <a:endParaRPr/>
          </a:p>
        </p:txBody>
      </p:sp>
      <p:sp>
        <p:nvSpPr>
          <p:cNvPr id="1218" name="Google Shape;1218;p77"/>
          <p:cNvSpPr/>
          <p:nvPr/>
        </p:nvSpPr>
        <p:spPr>
          <a:xfrm>
            <a:off x="1528066" y="2480402"/>
            <a:ext cx="6976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A.5</a:t>
            </a:r>
            <a:endParaRPr/>
          </a:p>
        </p:txBody>
      </p:sp>
      <p:sp>
        <p:nvSpPr>
          <p:cNvPr id="1219" name="Google Shape;1219;p77"/>
          <p:cNvSpPr/>
          <p:nvPr/>
        </p:nvSpPr>
        <p:spPr>
          <a:xfrm>
            <a:off x="1528064" y="3206406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77"/>
          <p:cNvSpPr/>
          <p:nvPr/>
        </p:nvSpPr>
        <p:spPr>
          <a:xfrm>
            <a:off x="1528064" y="3198167"/>
            <a:ext cx="6976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B.6</a:t>
            </a:r>
            <a:endParaRPr/>
          </a:p>
        </p:txBody>
      </p:sp>
      <p:sp>
        <p:nvSpPr>
          <p:cNvPr id="1221" name="Google Shape;1221;p77"/>
          <p:cNvSpPr/>
          <p:nvPr/>
        </p:nvSpPr>
        <p:spPr>
          <a:xfrm>
            <a:off x="1528064" y="3864012"/>
            <a:ext cx="6976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C.7</a:t>
            </a:r>
            <a:endParaRPr/>
          </a:p>
        </p:txBody>
      </p:sp>
      <p:sp>
        <p:nvSpPr>
          <p:cNvPr id="1222" name="Google Shape;1222;p77"/>
          <p:cNvSpPr/>
          <p:nvPr/>
        </p:nvSpPr>
        <p:spPr>
          <a:xfrm>
            <a:off x="1528064" y="4590016"/>
            <a:ext cx="6976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D.8</a:t>
            </a:r>
            <a:endParaRPr/>
          </a:p>
        </p:txBody>
      </p:sp>
      <p:sp>
        <p:nvSpPr>
          <p:cNvPr id="1223" name="Google Shape;1223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7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229" name="Google Shape;1229;p7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0" name="Google Shape;1230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1" name="Google Shape;1231;p78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7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33" name="Google Shape;1233;p7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4" name="Google Shape;1234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5" name="Google Shape;1235;p78"/>
          <p:cNvSpPr/>
          <p:nvPr/>
        </p:nvSpPr>
        <p:spPr>
          <a:xfrm>
            <a:off x="1206500" y="1651730"/>
            <a:ext cx="699903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Chọn phát biểu SAI trong các phát biểu sau:</a:t>
            </a:r>
            <a:endParaRPr/>
          </a:p>
        </p:txBody>
      </p:sp>
      <p:sp>
        <p:nvSpPr>
          <p:cNvPr id="1236" name="Google Shape;1236;p78"/>
          <p:cNvSpPr/>
          <p:nvPr/>
        </p:nvSpPr>
        <p:spPr>
          <a:xfrm>
            <a:off x="1528064" y="2509789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Dấu của thương sẽ âm nếu dấu của số chia và bị chia ngược nhau </a:t>
            </a:r>
            <a:endParaRPr/>
          </a:p>
        </p:txBody>
      </p:sp>
      <p:sp>
        <p:nvSpPr>
          <p:cNvPr id="1237" name="Google Shape;1237;p78"/>
          <p:cNvSpPr/>
          <p:nvPr/>
        </p:nvSpPr>
        <p:spPr>
          <a:xfrm>
            <a:off x="1528063" y="4205712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78"/>
          <p:cNvSpPr/>
          <p:nvPr/>
        </p:nvSpPr>
        <p:spPr>
          <a:xfrm>
            <a:off x="1528064" y="3225839"/>
            <a:ext cx="99054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Dấu của số dư được xác định qua công thức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Số dư = Số bị chia – (Thương × Số chia) </a:t>
            </a:r>
            <a:endParaRPr/>
          </a:p>
        </p:txBody>
      </p:sp>
      <p:sp>
        <p:nvSpPr>
          <p:cNvPr id="1239" name="Google Shape;1239;p78"/>
          <p:cNvSpPr/>
          <p:nvPr/>
        </p:nvSpPr>
        <p:spPr>
          <a:xfrm>
            <a:off x="1528064" y="4192259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Lệnh thực hiện phép chia không dấu trong MIPS là div</a:t>
            </a:r>
            <a:endParaRPr/>
          </a:p>
        </p:txBody>
      </p:sp>
      <p:sp>
        <p:nvSpPr>
          <p:cNvPr id="1240" name="Google Shape;1240;p78"/>
          <p:cNvSpPr/>
          <p:nvPr/>
        </p:nvSpPr>
        <p:spPr>
          <a:xfrm>
            <a:off x="1528063" y="4975437"/>
            <a:ext cx="99054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Phần cứng thực hiện phép chia 2 số 16 bit phải có ALU xử lý các phép toán 32 bit</a:t>
            </a:r>
            <a:endParaRPr/>
          </a:p>
        </p:txBody>
      </p:sp>
      <p:sp>
        <p:nvSpPr>
          <p:cNvPr id="1241" name="Google Shape;1241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7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247" name="Google Shape;1247;p7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48" name="Google Shape;1248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9" name="Google Shape;1249;p79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0" name="Google Shape;1250;p7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51" name="Google Shape;1251;p7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2" name="Google Shape;125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3" name="Google Shape;1253;p79"/>
          <p:cNvSpPr/>
          <p:nvPr/>
        </p:nvSpPr>
        <p:spPr>
          <a:xfrm>
            <a:off x="1206500" y="1651730"/>
            <a:ext cx="959313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Trong các câu lệnh sau, câu lệnh nào có tín hiệu ALUSrc = 1 ?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79"/>
          <p:cNvSpPr/>
          <p:nvPr/>
        </p:nvSpPr>
        <p:spPr>
          <a:xfrm>
            <a:off x="1528064" y="2509789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lw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79"/>
          <p:cNvSpPr/>
          <p:nvPr/>
        </p:nvSpPr>
        <p:spPr>
          <a:xfrm>
            <a:off x="1528063" y="2534942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79"/>
          <p:cNvSpPr/>
          <p:nvPr/>
        </p:nvSpPr>
        <p:spPr>
          <a:xfrm>
            <a:off x="1528064" y="3225839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beg</a:t>
            </a:r>
            <a:endParaRPr/>
          </a:p>
        </p:txBody>
      </p:sp>
      <p:sp>
        <p:nvSpPr>
          <p:cNvPr id="1257" name="Google Shape;1257;p79"/>
          <p:cNvSpPr/>
          <p:nvPr/>
        </p:nvSpPr>
        <p:spPr>
          <a:xfrm>
            <a:off x="1528063" y="3973166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or</a:t>
            </a:r>
            <a:endParaRPr/>
          </a:p>
        </p:txBody>
      </p:sp>
      <p:sp>
        <p:nvSpPr>
          <p:cNvPr id="1258" name="Google Shape;1258;p79"/>
          <p:cNvSpPr/>
          <p:nvPr/>
        </p:nvSpPr>
        <p:spPr>
          <a:xfrm>
            <a:off x="1528063" y="4715040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add</a:t>
            </a:r>
            <a:endParaRPr/>
          </a:p>
        </p:txBody>
      </p:sp>
      <p:sp>
        <p:nvSpPr>
          <p:cNvPr id="1259" name="Google Shape;1259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8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86" name="Google Shape;186;p8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7" name="Google Shape;18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8"/>
          <p:cNvSpPr txBox="1"/>
          <p:nvPr/>
        </p:nvSpPr>
        <p:spPr>
          <a:xfrm>
            <a:off x="1021271" y="1531255"/>
            <a:ext cx="10063579" cy="568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7739254" y="1737310"/>
            <a:ext cx="4452746" cy="2295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	</a:t>
            </a:r>
            <a:r>
              <a:rPr lang="en-US" sz="7200"/>
              <a:t>0110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/>
              <a:t>	1101</a:t>
            </a:r>
            <a:endParaRPr/>
          </a:p>
        </p:txBody>
      </p:sp>
      <p:sp>
        <p:nvSpPr>
          <p:cNvPr id="190" name="Google Shape;190;p8"/>
          <p:cNvSpPr txBox="1"/>
          <p:nvPr/>
        </p:nvSpPr>
        <p:spPr>
          <a:xfrm>
            <a:off x="8123070" y="2305481"/>
            <a:ext cx="1020932" cy="494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8633536" y="4126019"/>
            <a:ext cx="4452746" cy="2295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0001</a:t>
            </a:r>
            <a:endParaRPr sz="1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8"/>
          <p:cNvCxnSpPr/>
          <p:nvPr/>
        </p:nvCxnSpPr>
        <p:spPr>
          <a:xfrm>
            <a:off x="8297924" y="4032331"/>
            <a:ext cx="22570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p8"/>
          <p:cNvSpPr txBox="1"/>
          <p:nvPr/>
        </p:nvSpPr>
        <p:spPr>
          <a:xfrm>
            <a:off x="694439" y="2505670"/>
            <a:ext cx="541205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 dụ: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cộng bù 2: 6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(-5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0110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:1011 </a:t>
            </a:r>
            <a:r>
              <a:rPr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 trừ</a:t>
            </a:r>
            <a:br>
              <a:rPr b="1" lang="en-US" sz="32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8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96" name="Google Shape;196;p8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7" name="Google Shape;19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80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265" name="Google Shape;1265;p80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6" name="Google Shape;1266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7" name="Google Shape;1267;p80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8" name="Google Shape;1268;p80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69" name="Google Shape;1269;p80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70" name="Google Shape;1270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1" name="Google Shape;1271;p80"/>
          <p:cNvSpPr/>
          <p:nvPr/>
        </p:nvSpPr>
        <p:spPr>
          <a:xfrm>
            <a:off x="1206500" y="1651730"/>
            <a:ext cx="9363178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Khối nào không cần thiết trong datapath khi thực hiện lệnh beq rs, rt, imm?</a:t>
            </a:r>
            <a:endParaRPr/>
          </a:p>
        </p:txBody>
      </p:sp>
      <p:sp>
        <p:nvSpPr>
          <p:cNvPr id="1272" name="Google Shape;1272;p80"/>
          <p:cNvSpPr/>
          <p:nvPr/>
        </p:nvSpPr>
        <p:spPr>
          <a:xfrm>
            <a:off x="1528063" y="3142656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I - Mem</a:t>
            </a:r>
            <a:endParaRPr/>
          </a:p>
        </p:txBody>
      </p:sp>
      <p:sp>
        <p:nvSpPr>
          <p:cNvPr id="1273" name="Google Shape;1273;p80"/>
          <p:cNvSpPr/>
          <p:nvPr/>
        </p:nvSpPr>
        <p:spPr>
          <a:xfrm>
            <a:off x="1529864" y="5109945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80"/>
          <p:cNvSpPr/>
          <p:nvPr/>
        </p:nvSpPr>
        <p:spPr>
          <a:xfrm>
            <a:off x="1528063" y="3791978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Register</a:t>
            </a:r>
            <a:endParaRPr/>
          </a:p>
        </p:txBody>
      </p:sp>
      <p:sp>
        <p:nvSpPr>
          <p:cNvPr id="1275" name="Google Shape;1275;p80"/>
          <p:cNvSpPr/>
          <p:nvPr/>
        </p:nvSpPr>
        <p:spPr>
          <a:xfrm>
            <a:off x="1528063" y="4450962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ALU</a:t>
            </a:r>
            <a:endParaRPr/>
          </a:p>
        </p:txBody>
      </p:sp>
      <p:sp>
        <p:nvSpPr>
          <p:cNvPr id="1276" name="Google Shape;1276;p80"/>
          <p:cNvSpPr/>
          <p:nvPr/>
        </p:nvSpPr>
        <p:spPr>
          <a:xfrm>
            <a:off x="1528063" y="5109946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D - Mem</a:t>
            </a:r>
            <a:endParaRPr/>
          </a:p>
        </p:txBody>
      </p:sp>
      <p:sp>
        <p:nvSpPr>
          <p:cNvPr id="1277" name="Google Shape;1277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" name="Google Shape;1282;p81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283" name="Google Shape;1283;p81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4" name="Google Shape;1284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5" name="Google Shape;1285;p81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6" name="Google Shape;1286;p81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287" name="Google Shape;1287;p81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8" name="Google Shape;1288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9" name="Google Shape;1289;p81"/>
          <p:cNvSpPr/>
          <p:nvPr/>
        </p:nvSpPr>
        <p:spPr>
          <a:xfrm>
            <a:off x="1206500" y="1651730"/>
            <a:ext cx="9363178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MIPS dùng thanh ghi nào chứa thương của phép chia?</a:t>
            </a:r>
            <a:endParaRPr/>
          </a:p>
        </p:txBody>
      </p:sp>
      <p:sp>
        <p:nvSpPr>
          <p:cNvPr id="1290" name="Google Shape;1290;p81"/>
          <p:cNvSpPr/>
          <p:nvPr/>
        </p:nvSpPr>
        <p:spPr>
          <a:xfrm>
            <a:off x="1528063" y="2476144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Hi</a:t>
            </a:r>
            <a:endParaRPr/>
          </a:p>
        </p:txBody>
      </p:sp>
      <p:sp>
        <p:nvSpPr>
          <p:cNvPr id="1291" name="Google Shape;1291;p81"/>
          <p:cNvSpPr/>
          <p:nvPr/>
        </p:nvSpPr>
        <p:spPr>
          <a:xfrm>
            <a:off x="1528062" y="3007778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81"/>
          <p:cNvSpPr/>
          <p:nvPr/>
        </p:nvSpPr>
        <p:spPr>
          <a:xfrm>
            <a:off x="1528063" y="3007779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Lo</a:t>
            </a:r>
            <a:endParaRPr/>
          </a:p>
        </p:txBody>
      </p:sp>
      <p:sp>
        <p:nvSpPr>
          <p:cNvPr id="1293" name="Google Shape;1293;p81"/>
          <p:cNvSpPr/>
          <p:nvPr/>
        </p:nvSpPr>
        <p:spPr>
          <a:xfrm>
            <a:off x="1528063" y="3637201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Cả Hi và Lo</a:t>
            </a:r>
            <a:endParaRPr/>
          </a:p>
        </p:txBody>
      </p:sp>
      <p:sp>
        <p:nvSpPr>
          <p:cNvPr id="1294" name="Google Shape;1294;p81"/>
          <p:cNvSpPr/>
          <p:nvPr/>
        </p:nvSpPr>
        <p:spPr>
          <a:xfrm>
            <a:off x="1528063" y="4266623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$ra</a:t>
            </a:r>
            <a:endParaRPr/>
          </a:p>
        </p:txBody>
      </p:sp>
      <p:sp>
        <p:nvSpPr>
          <p:cNvPr id="1295" name="Google Shape;1295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82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301" name="Google Shape;1301;p82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2" name="Google Shape;1302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3" name="Google Shape;1303;p82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4" name="Google Shape;1304;p82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305" name="Google Shape;1305;p82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6" name="Google Shape;1306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7" name="Google Shape;1307;p82"/>
          <p:cNvSpPr/>
          <p:nvPr/>
        </p:nvSpPr>
        <p:spPr>
          <a:xfrm>
            <a:off x="1206499" y="1651730"/>
            <a:ext cx="990549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Khối mạch nào sau đây trong datapath KHÔNG là mạch tổ hợp?</a:t>
            </a:r>
            <a:endParaRPr/>
          </a:p>
        </p:txBody>
      </p:sp>
      <p:sp>
        <p:nvSpPr>
          <p:cNvPr id="1308" name="Google Shape;1308;p82"/>
          <p:cNvSpPr/>
          <p:nvPr/>
        </p:nvSpPr>
        <p:spPr>
          <a:xfrm>
            <a:off x="1528063" y="2476144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Add</a:t>
            </a:r>
            <a:endParaRPr/>
          </a:p>
        </p:txBody>
      </p:sp>
      <p:sp>
        <p:nvSpPr>
          <p:cNvPr id="1309" name="Google Shape;1309;p82"/>
          <p:cNvSpPr/>
          <p:nvPr/>
        </p:nvSpPr>
        <p:spPr>
          <a:xfrm>
            <a:off x="1528063" y="3838634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82"/>
          <p:cNvSpPr/>
          <p:nvPr/>
        </p:nvSpPr>
        <p:spPr>
          <a:xfrm>
            <a:off x="1528063" y="3157389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Sign-Extend</a:t>
            </a:r>
            <a:endParaRPr/>
          </a:p>
        </p:txBody>
      </p:sp>
      <p:sp>
        <p:nvSpPr>
          <p:cNvPr id="1311" name="Google Shape;1311;p82"/>
          <p:cNvSpPr/>
          <p:nvPr/>
        </p:nvSpPr>
        <p:spPr>
          <a:xfrm>
            <a:off x="1528063" y="3826592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Register</a:t>
            </a:r>
            <a:endParaRPr/>
          </a:p>
        </p:txBody>
      </p:sp>
      <p:sp>
        <p:nvSpPr>
          <p:cNvPr id="1312" name="Google Shape;1312;p82"/>
          <p:cNvSpPr/>
          <p:nvPr/>
        </p:nvSpPr>
        <p:spPr>
          <a:xfrm>
            <a:off x="1528063" y="4495795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Mux</a:t>
            </a:r>
            <a:endParaRPr/>
          </a:p>
        </p:txBody>
      </p:sp>
      <p:sp>
        <p:nvSpPr>
          <p:cNvPr id="1313" name="Google Shape;1313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83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319" name="Google Shape;1319;p83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0" name="Google Shape;1320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1" name="Google Shape;1321;p83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83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323" name="Google Shape;1323;p83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4" name="Google Shape;1324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5" name="Google Shape;1325;p83"/>
          <p:cNvSpPr/>
          <p:nvPr/>
        </p:nvSpPr>
        <p:spPr>
          <a:xfrm>
            <a:off x="1206499" y="1651730"/>
            <a:ext cx="9766301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Cho biết đường nào là Critical path của lệnh add?</a:t>
            </a:r>
            <a:endParaRPr/>
          </a:p>
        </p:txBody>
      </p:sp>
      <p:sp>
        <p:nvSpPr>
          <p:cNvPr id="1326" name="Google Shape;1326;p83"/>
          <p:cNvSpPr/>
          <p:nvPr/>
        </p:nvSpPr>
        <p:spPr>
          <a:xfrm>
            <a:off x="1528063" y="2476144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PC, I-Mem, Mux, Regs, ALU, Mux, D-Mem</a:t>
            </a:r>
            <a:endParaRPr/>
          </a:p>
        </p:txBody>
      </p:sp>
      <p:sp>
        <p:nvSpPr>
          <p:cNvPr id="1327" name="Google Shape;1327;p83"/>
          <p:cNvSpPr/>
          <p:nvPr/>
        </p:nvSpPr>
        <p:spPr>
          <a:xfrm>
            <a:off x="1528063" y="3838634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83"/>
          <p:cNvSpPr/>
          <p:nvPr/>
        </p:nvSpPr>
        <p:spPr>
          <a:xfrm>
            <a:off x="1528063" y="3157389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PC, I-Mem, Mux, Regs, Mux, ALU, Mux, Regs</a:t>
            </a:r>
            <a:endParaRPr/>
          </a:p>
        </p:txBody>
      </p:sp>
      <p:sp>
        <p:nvSpPr>
          <p:cNvPr id="1329" name="Google Shape;1329;p83"/>
          <p:cNvSpPr/>
          <p:nvPr/>
        </p:nvSpPr>
        <p:spPr>
          <a:xfrm>
            <a:off x="1528063" y="3826592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I-Mem, Mux, Regs, Mux, ALU, Mux, Regs </a:t>
            </a:r>
            <a:endParaRPr/>
          </a:p>
        </p:txBody>
      </p:sp>
      <p:sp>
        <p:nvSpPr>
          <p:cNvPr id="1330" name="Google Shape;1330;p83"/>
          <p:cNvSpPr/>
          <p:nvPr/>
        </p:nvSpPr>
        <p:spPr>
          <a:xfrm>
            <a:off x="1528063" y="4495795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I-Mem, Mux, Regs, Mux, ALU, Regs</a:t>
            </a:r>
            <a:endParaRPr/>
          </a:p>
        </p:txBody>
      </p:sp>
      <p:sp>
        <p:nvSpPr>
          <p:cNvPr id="1331" name="Google Shape;1331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84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337" name="Google Shape;1337;p84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8" name="Google Shape;1338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9" name="Google Shape;1339;p84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84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341" name="Google Shape;1341;p84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2" name="Google Shape;1342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3" name="Google Shape;1343;p84"/>
          <p:cNvSpPr/>
          <p:nvPr/>
        </p:nvSpPr>
        <p:spPr>
          <a:xfrm>
            <a:off x="1206499" y="1651730"/>
            <a:ext cx="9766301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Bằng cách chèn thêm các lệnh nop thì có thể giải quyết được loại hazard nào?</a:t>
            </a:r>
            <a:endParaRPr/>
          </a:p>
        </p:txBody>
      </p:sp>
      <p:sp>
        <p:nvSpPr>
          <p:cNvPr id="1344" name="Google Shape;1344;p84"/>
          <p:cNvSpPr/>
          <p:nvPr/>
        </p:nvSpPr>
        <p:spPr>
          <a:xfrm>
            <a:off x="1528063" y="2947799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Structure hazard</a:t>
            </a:r>
            <a:endParaRPr/>
          </a:p>
        </p:txBody>
      </p:sp>
      <p:sp>
        <p:nvSpPr>
          <p:cNvPr id="1345" name="Google Shape;1345;p84"/>
          <p:cNvSpPr/>
          <p:nvPr/>
        </p:nvSpPr>
        <p:spPr>
          <a:xfrm>
            <a:off x="1528063" y="5206269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84"/>
          <p:cNvSpPr/>
          <p:nvPr/>
        </p:nvSpPr>
        <p:spPr>
          <a:xfrm>
            <a:off x="1528063" y="3684403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Data hazard</a:t>
            </a:r>
            <a:endParaRPr/>
          </a:p>
        </p:txBody>
      </p:sp>
      <p:sp>
        <p:nvSpPr>
          <p:cNvPr id="1347" name="Google Shape;1347;p84"/>
          <p:cNvSpPr/>
          <p:nvPr/>
        </p:nvSpPr>
        <p:spPr>
          <a:xfrm>
            <a:off x="1528063" y="4370794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Control hazard</a:t>
            </a:r>
            <a:endParaRPr/>
          </a:p>
        </p:txBody>
      </p:sp>
      <p:sp>
        <p:nvSpPr>
          <p:cNvPr id="1348" name="Google Shape;1348;p84"/>
          <p:cNvSpPr/>
          <p:nvPr/>
        </p:nvSpPr>
        <p:spPr>
          <a:xfrm>
            <a:off x="1528063" y="5206270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3 đáp án trên đều đúng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85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355" name="Google Shape;1355;p85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6" name="Google Shape;1356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7" name="Google Shape;1357;p85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8" name="Google Shape;1358;p85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359" name="Google Shape;1359;p85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0" name="Google Shape;1360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1" name="Google Shape;1361;p85"/>
          <p:cNvSpPr/>
          <p:nvPr/>
        </p:nvSpPr>
        <p:spPr>
          <a:xfrm>
            <a:off x="1206499" y="1651730"/>
            <a:ext cx="9766301" cy="1131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 Kỹ thuật forwarding có thể hỗ trợ giải quyết xung đột hiệu quả và nó ngăn chặn tất cả trường hợp chu kỳ rỗi?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528063" y="2947799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Đúng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85"/>
          <p:cNvSpPr/>
          <p:nvPr/>
        </p:nvSpPr>
        <p:spPr>
          <a:xfrm>
            <a:off x="1528063" y="3684402"/>
            <a:ext cx="406753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85"/>
          <p:cNvSpPr/>
          <p:nvPr/>
        </p:nvSpPr>
        <p:spPr>
          <a:xfrm>
            <a:off x="1528063" y="3684403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Sai</a:t>
            </a:r>
            <a:endParaRPr/>
          </a:p>
        </p:txBody>
      </p:sp>
      <p:sp>
        <p:nvSpPr>
          <p:cNvPr id="1365" name="Google Shape;1365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Google Shape;1370;p86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1371" name="Google Shape;1371;p86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2" name="Google Shape;1372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3" name="Google Shape;1373;p86"/>
          <p:cNvSpPr txBox="1"/>
          <p:nvPr/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Củng cố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86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1375" name="Google Shape;1375;p86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6" name="Google Shape;1376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7" name="Google Shape;1377;p86"/>
          <p:cNvSpPr/>
          <p:nvPr/>
        </p:nvSpPr>
        <p:spPr>
          <a:xfrm>
            <a:off x="1206499" y="1651730"/>
            <a:ext cx="9766301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Lệnh R-type và sw lần lượt có ALUop bằng bao nhiêu ?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86"/>
          <p:cNvSpPr/>
          <p:nvPr/>
        </p:nvSpPr>
        <p:spPr>
          <a:xfrm>
            <a:off x="1528066" y="2549314"/>
            <a:ext cx="104829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10, 00</a:t>
            </a:r>
            <a:endParaRPr/>
          </a:p>
        </p:txBody>
      </p:sp>
      <p:sp>
        <p:nvSpPr>
          <p:cNvPr id="1379" name="Google Shape;1379;p86"/>
          <p:cNvSpPr/>
          <p:nvPr/>
        </p:nvSpPr>
        <p:spPr>
          <a:xfrm>
            <a:off x="1528066" y="2573984"/>
            <a:ext cx="380247" cy="4616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86"/>
          <p:cNvSpPr/>
          <p:nvPr/>
        </p:nvSpPr>
        <p:spPr>
          <a:xfrm>
            <a:off x="1528066" y="3285918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10, 01</a:t>
            </a:r>
            <a:endParaRPr/>
          </a:p>
        </p:txBody>
      </p:sp>
      <p:sp>
        <p:nvSpPr>
          <p:cNvPr id="1381" name="Google Shape;1381;p86"/>
          <p:cNvSpPr/>
          <p:nvPr/>
        </p:nvSpPr>
        <p:spPr>
          <a:xfrm>
            <a:off x="1528066" y="3972309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11, 00</a:t>
            </a:r>
            <a:endParaRPr/>
          </a:p>
        </p:txBody>
      </p:sp>
      <p:sp>
        <p:nvSpPr>
          <p:cNvPr id="1382" name="Google Shape;1382;p86"/>
          <p:cNvSpPr/>
          <p:nvPr/>
        </p:nvSpPr>
        <p:spPr>
          <a:xfrm>
            <a:off x="1528066" y="4744605"/>
            <a:ext cx="9905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11, 01</a:t>
            </a:r>
            <a:endParaRPr/>
          </a:p>
        </p:txBody>
      </p:sp>
      <p:sp>
        <p:nvSpPr>
          <p:cNvPr id="1383" name="Google Shape;1383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Ảnh có chứa văn bản&#10;&#10;Mô tả được tạo tự động" id="1388" name="Google Shape;138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48061" cy="684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0" y="0"/>
            <a:ext cx="1206500" cy="1333500"/>
            <a:chOff x="-63500" y="-50800"/>
            <a:chExt cx="1206500" cy="1333500"/>
          </a:xfrm>
        </p:grpSpPr>
        <p:sp>
          <p:nvSpPr>
            <p:cNvPr id="205" name="Google Shape;205;p9"/>
            <p:cNvSpPr/>
            <p:nvPr/>
          </p:nvSpPr>
          <p:spPr>
            <a:xfrm>
              <a:off x="-63500" y="-50800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6" name="Google Shape;206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9"/>
          <p:cNvPicPr preferRelativeResize="0"/>
          <p:nvPr/>
        </p:nvPicPr>
        <p:blipFill rotWithShape="1">
          <a:blip r:embed="rId4">
            <a:alphaModFix/>
          </a:blip>
          <a:srcRect b="36079" l="24332" r="42152" t="31505"/>
          <a:stretch/>
        </p:blipFill>
        <p:spPr>
          <a:xfrm>
            <a:off x="63500" y="2403987"/>
            <a:ext cx="6075342" cy="375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 b="34518" l="30958" r="43352" t="38783"/>
          <a:stretch/>
        </p:blipFill>
        <p:spPr>
          <a:xfrm>
            <a:off x="6528489" y="2403987"/>
            <a:ext cx="5642853" cy="3977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 txBox="1"/>
          <p:nvPr/>
        </p:nvSpPr>
        <p:spPr>
          <a:xfrm>
            <a:off x="603250" y="1504106"/>
            <a:ext cx="52453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trúc phần cứng 3 thanh ghi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6528489" y="1521831"/>
            <a:ext cx="52453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trúc phần cứng 2 thanh ghi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 txBox="1"/>
          <p:nvPr>
            <p:ph type="title"/>
          </p:nvPr>
        </p:nvSpPr>
        <p:spPr>
          <a:xfrm>
            <a:off x="1622322" y="562271"/>
            <a:ext cx="9247239" cy="1128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Arial"/>
              <a:buNone/>
            </a:pPr>
            <a:r>
              <a:rPr b="1" lang="en-US" sz="4410">
                <a:latin typeface="Arial"/>
                <a:ea typeface="Arial"/>
                <a:cs typeface="Arial"/>
                <a:sym typeface="Arial"/>
              </a:rPr>
              <a:t>Phép nhân </a:t>
            </a:r>
            <a:br>
              <a:rPr b="1" lang="en-US" sz="3240"/>
            </a:br>
            <a:endParaRPr b="1" sz="3240"/>
          </a:p>
        </p:txBody>
      </p:sp>
      <p:grpSp>
        <p:nvGrpSpPr>
          <p:cNvPr id="212" name="Google Shape;212;p9"/>
          <p:cNvGrpSpPr/>
          <p:nvPr/>
        </p:nvGrpSpPr>
        <p:grpSpPr>
          <a:xfrm>
            <a:off x="-41654" y="-45804"/>
            <a:ext cx="1569720" cy="1722120"/>
            <a:chOff x="-63500" y="-109804"/>
            <a:chExt cx="1206500" cy="1333500"/>
          </a:xfrm>
        </p:grpSpPr>
        <p:sp>
          <p:nvSpPr>
            <p:cNvPr id="213" name="Google Shape;213;p9"/>
            <p:cNvSpPr/>
            <p:nvPr/>
          </p:nvSpPr>
          <p:spPr>
            <a:xfrm>
              <a:off x="-63500" y="-109804"/>
              <a:ext cx="1206500" cy="1333500"/>
            </a:xfrm>
            <a:custGeom>
              <a:rect b="b" l="l" r="r" t="t"/>
              <a:pathLst>
                <a:path extrusionOk="0" h="1333500" w="1206500">
                  <a:moveTo>
                    <a:pt x="6350" y="12700"/>
                  </a:moveTo>
                  <a:cubicBezTo>
                    <a:pt x="4233" y="452967"/>
                    <a:pt x="2117" y="893233"/>
                    <a:pt x="0" y="1333500"/>
                  </a:cubicBezTo>
                  <a:lnTo>
                    <a:pt x="1206500" y="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4946" cy="68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2020-12-31T18:57:20Z</dcterms:created>
  <dc:creator>Doan Nghia</dc:creator>
</cp:coreProperties>
</file>